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  <p:sldMasterId id="2147483702" r:id="rId5"/>
  </p:sldMasterIdLst>
  <p:notesMasterIdLst>
    <p:notesMasterId r:id="rId48"/>
  </p:notesMasterIdLst>
  <p:handoutMasterIdLst>
    <p:handoutMasterId r:id="rId49"/>
  </p:handoutMasterIdLst>
  <p:sldIdLst>
    <p:sldId id="331" r:id="rId6"/>
    <p:sldId id="373" r:id="rId7"/>
    <p:sldId id="374" r:id="rId8"/>
    <p:sldId id="335" r:id="rId9"/>
    <p:sldId id="375" r:id="rId10"/>
    <p:sldId id="376" r:id="rId11"/>
    <p:sldId id="377" r:id="rId12"/>
    <p:sldId id="378" r:id="rId13"/>
    <p:sldId id="379" r:id="rId14"/>
    <p:sldId id="381" r:id="rId15"/>
    <p:sldId id="380" r:id="rId16"/>
    <p:sldId id="338" r:id="rId17"/>
    <p:sldId id="339" r:id="rId18"/>
    <p:sldId id="341" r:id="rId19"/>
    <p:sldId id="340" r:id="rId20"/>
    <p:sldId id="342" r:id="rId21"/>
    <p:sldId id="343" r:id="rId22"/>
    <p:sldId id="344" r:id="rId23"/>
    <p:sldId id="345" r:id="rId24"/>
    <p:sldId id="346" r:id="rId25"/>
    <p:sldId id="347" r:id="rId26"/>
    <p:sldId id="348" r:id="rId27"/>
    <p:sldId id="349" r:id="rId28"/>
    <p:sldId id="350" r:id="rId29"/>
    <p:sldId id="351" r:id="rId30"/>
    <p:sldId id="383" r:id="rId31"/>
    <p:sldId id="385" r:id="rId32"/>
    <p:sldId id="384" r:id="rId33"/>
    <p:sldId id="352" r:id="rId34"/>
    <p:sldId id="354" r:id="rId35"/>
    <p:sldId id="355" r:id="rId36"/>
    <p:sldId id="356" r:id="rId37"/>
    <p:sldId id="357" r:id="rId38"/>
    <p:sldId id="358" r:id="rId39"/>
    <p:sldId id="392" r:id="rId40"/>
    <p:sldId id="359" r:id="rId41"/>
    <p:sldId id="386" r:id="rId42"/>
    <p:sldId id="390" r:id="rId43"/>
    <p:sldId id="387" r:id="rId44"/>
    <p:sldId id="388" r:id="rId45"/>
    <p:sldId id="391" r:id="rId46"/>
    <p:sldId id="389" r:id="rId4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tx2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tx2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tx2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tx2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tx2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200" b="1" kern="1200">
        <a:solidFill>
          <a:schemeClr val="tx2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200" b="1" kern="1200">
        <a:solidFill>
          <a:schemeClr val="tx2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200" b="1" kern="1200">
        <a:solidFill>
          <a:schemeClr val="tx2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200" b="1" kern="1200">
        <a:solidFill>
          <a:schemeClr val="tx2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strom" initials="d" lastIdx="18" clrIdx="0"/>
  <p:cmAuthor id="1" name="lisar" initials="l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9ED6"/>
    <a:srgbClr val="EA8B00"/>
    <a:srgbClr val="9CB6E0"/>
    <a:srgbClr val="B0D3FE"/>
    <a:srgbClr val="FF9900"/>
    <a:srgbClr val="663300"/>
    <a:srgbClr val="660033"/>
    <a:srgbClr val="CC9900"/>
    <a:srgbClr val="FF0066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26" autoAdjust="0"/>
    <p:restoredTop sz="82446" autoAdjust="0"/>
  </p:normalViewPr>
  <p:slideViewPr>
    <p:cSldViewPr snapToGrid="0">
      <p:cViewPr varScale="1">
        <p:scale>
          <a:sx n="92" d="100"/>
          <a:sy n="92" d="100"/>
        </p:scale>
        <p:origin x="-1884" y="-108"/>
      </p:cViewPr>
      <p:guideLst>
        <p:guide orient="horz" pos="868"/>
        <p:guide pos="51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3126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9B53BD-7A28-4D3F-80E7-C3D5350C2890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079262-D68A-4E59-924A-28423D7F8F1B}" type="pres">
      <dgm:prSet presAssocID="{739B53BD-7A28-4D3F-80E7-C3D5350C2890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0A80BFB-9509-4B76-AA54-EB74FC1563DF}" type="pres">
      <dgm:prSet presAssocID="{739B53BD-7A28-4D3F-80E7-C3D5350C2890}" presName="dummyMaxCanvas" presStyleCnt="0"/>
      <dgm:spPr/>
    </dgm:pt>
    <dgm:pt modelId="{46BCD6F5-0D0D-4BF2-8032-992D6109DB5A}" type="pres">
      <dgm:prSet presAssocID="{739B53BD-7A28-4D3F-80E7-C3D5350C2890}" presName="parentComposite" presStyleCnt="0"/>
      <dgm:spPr/>
    </dgm:pt>
    <dgm:pt modelId="{8BA06D6C-9C86-4FFA-B282-0530B813C7FC}" type="pres">
      <dgm:prSet presAssocID="{739B53BD-7A28-4D3F-80E7-C3D5350C2890}" presName="parent1" presStyleLbl="alignAccFollowNode1" presStyleIdx="0" presStyleCnt="4">
        <dgm:presLayoutVars>
          <dgm:chMax val="4"/>
        </dgm:presLayoutVars>
      </dgm:prSet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39A926B7-C036-488E-9F85-3295AB04806E}" type="pres">
      <dgm:prSet presAssocID="{739B53BD-7A28-4D3F-80E7-C3D5350C2890}" presName="parent2" presStyleLbl="alignAccFollowNode1" presStyleIdx="1" presStyleCnt="4">
        <dgm:presLayoutVars>
          <dgm:chMax val="4"/>
        </dgm:presLayoutVars>
      </dgm:prSet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DB4A2F0F-AA45-4998-AD16-62B24A2D6285}" type="pres">
      <dgm:prSet presAssocID="{739B53BD-7A28-4D3F-80E7-C3D5350C2890}" presName="childrenComposite" presStyleCnt="0"/>
      <dgm:spPr/>
    </dgm:pt>
    <dgm:pt modelId="{42D232B3-6E74-47F7-BA75-DA491539A1CC}" type="pres">
      <dgm:prSet presAssocID="{739B53BD-7A28-4D3F-80E7-C3D5350C2890}" presName="dummyMaxCanvas_ChildArea" presStyleCnt="0"/>
      <dgm:spPr/>
    </dgm:pt>
    <dgm:pt modelId="{9F84A05A-2F90-4821-A7AE-FC62BABF5545}" type="pres">
      <dgm:prSet presAssocID="{739B53BD-7A28-4D3F-80E7-C3D5350C2890}" presName="fulcrum" presStyleLbl="alignAccFollowNode1" presStyleIdx="2" presStyleCnt="4"/>
      <dgm:spPr>
        <a:solidFill>
          <a:schemeClr val="tx1">
            <a:lumMod val="95000"/>
            <a:lumOff val="5000"/>
            <a:alpha val="90000"/>
          </a:schemeClr>
        </a:solidFill>
        <a:ln>
          <a:solidFill>
            <a:schemeClr val="tx1">
              <a:lumMod val="95000"/>
              <a:lumOff val="5000"/>
              <a:alpha val="90000"/>
            </a:schemeClr>
          </a:solidFill>
        </a:ln>
      </dgm:spPr>
    </dgm:pt>
    <dgm:pt modelId="{ED3F3EB5-E398-46A6-BEF5-0BF5B213E632}" type="pres">
      <dgm:prSet presAssocID="{739B53BD-7A28-4D3F-80E7-C3D5350C2890}" presName="balance_00" presStyleLbl="alignAccFollowNode1" presStyleIdx="3" presStyleCnt="4" custScaleX="178157" custScaleY="152846">
        <dgm:presLayoutVars>
          <dgm:bulletEnabled val="1"/>
        </dgm:presLayoutVars>
      </dgm:prSet>
      <dgm:spPr>
        <a:solidFill>
          <a:schemeClr val="tx1">
            <a:lumMod val="95000"/>
            <a:lumOff val="5000"/>
            <a:alpha val="90000"/>
          </a:schemeClr>
        </a:solidFill>
        <a:ln>
          <a:solidFill>
            <a:schemeClr val="tx1">
              <a:lumMod val="95000"/>
              <a:lumOff val="5000"/>
              <a:alpha val="90000"/>
            </a:schemeClr>
          </a:solidFill>
        </a:ln>
      </dgm:spPr>
      <dgm:t>
        <a:bodyPr/>
        <a:lstStyle/>
        <a:p>
          <a:endParaRPr lang="en-US"/>
        </a:p>
      </dgm:t>
    </dgm:pt>
  </dgm:ptLst>
  <dgm:cxnLst>
    <dgm:cxn modelId="{2A2E0CCB-D555-40B2-96D3-636C24E15858}" type="presOf" srcId="{739B53BD-7A28-4D3F-80E7-C3D5350C2890}" destId="{48079262-D68A-4E59-924A-28423D7F8F1B}" srcOrd="0" destOrd="0" presId="urn:microsoft.com/office/officeart/2005/8/layout/balance1"/>
    <dgm:cxn modelId="{102FF974-E0CE-403C-A49C-75F87AAFE3B4}" type="presParOf" srcId="{48079262-D68A-4E59-924A-28423D7F8F1B}" destId="{A0A80BFB-9509-4B76-AA54-EB74FC1563DF}" srcOrd="0" destOrd="0" presId="urn:microsoft.com/office/officeart/2005/8/layout/balance1"/>
    <dgm:cxn modelId="{81C6DD26-DBC5-42B4-8C59-72DEF06C8F6A}" type="presParOf" srcId="{48079262-D68A-4E59-924A-28423D7F8F1B}" destId="{46BCD6F5-0D0D-4BF2-8032-992D6109DB5A}" srcOrd="1" destOrd="0" presId="urn:microsoft.com/office/officeart/2005/8/layout/balance1"/>
    <dgm:cxn modelId="{B5C5559F-5C8F-4474-82AB-BFCBA0CC506B}" type="presParOf" srcId="{46BCD6F5-0D0D-4BF2-8032-992D6109DB5A}" destId="{8BA06D6C-9C86-4FFA-B282-0530B813C7FC}" srcOrd="0" destOrd="0" presId="urn:microsoft.com/office/officeart/2005/8/layout/balance1"/>
    <dgm:cxn modelId="{52F8C476-0A9F-47D5-B0E1-AEFA8DC84B14}" type="presParOf" srcId="{46BCD6F5-0D0D-4BF2-8032-992D6109DB5A}" destId="{39A926B7-C036-488E-9F85-3295AB04806E}" srcOrd="1" destOrd="0" presId="urn:microsoft.com/office/officeart/2005/8/layout/balance1"/>
    <dgm:cxn modelId="{9D75BA76-E138-4D6E-85C2-C453F2CC9100}" type="presParOf" srcId="{48079262-D68A-4E59-924A-28423D7F8F1B}" destId="{DB4A2F0F-AA45-4998-AD16-62B24A2D6285}" srcOrd="2" destOrd="0" presId="urn:microsoft.com/office/officeart/2005/8/layout/balance1"/>
    <dgm:cxn modelId="{B0E80038-A896-4477-8532-A037FFF80656}" type="presParOf" srcId="{DB4A2F0F-AA45-4998-AD16-62B24A2D6285}" destId="{42D232B3-6E74-47F7-BA75-DA491539A1CC}" srcOrd="0" destOrd="0" presId="urn:microsoft.com/office/officeart/2005/8/layout/balance1"/>
    <dgm:cxn modelId="{93DF87C9-86A2-4B24-963C-2F99AF7E1EBE}" type="presParOf" srcId="{DB4A2F0F-AA45-4998-AD16-62B24A2D6285}" destId="{9F84A05A-2F90-4821-A7AE-FC62BABF5545}" srcOrd="1" destOrd="0" presId="urn:microsoft.com/office/officeart/2005/8/layout/balance1"/>
    <dgm:cxn modelId="{1F184105-7544-4D0A-A0D5-A4610676FC90}" type="presParOf" srcId="{DB4A2F0F-AA45-4998-AD16-62B24A2D6285}" destId="{ED3F3EB5-E398-46A6-BEF5-0BF5B213E632}" srcOrd="2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A06D6C-9C86-4FFA-B282-0530B813C7FC}">
      <dsp:nvSpPr>
        <dsp:cNvPr id="0" name=""/>
        <dsp:cNvSpPr/>
      </dsp:nvSpPr>
      <dsp:spPr>
        <a:xfrm>
          <a:off x="1932871" y="0"/>
          <a:ext cx="1312505" cy="729169"/>
        </a:xfrm>
        <a:prstGeom prst="roundRect">
          <a:avLst>
            <a:gd name="adj" fmla="val 10000"/>
          </a:avLst>
        </a:prstGeom>
        <a:noFill/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A926B7-C036-488E-9F85-3295AB04806E}">
      <dsp:nvSpPr>
        <dsp:cNvPr id="0" name=""/>
        <dsp:cNvSpPr/>
      </dsp:nvSpPr>
      <dsp:spPr>
        <a:xfrm>
          <a:off x="3828712" y="0"/>
          <a:ext cx="1312505" cy="729169"/>
        </a:xfrm>
        <a:prstGeom prst="roundRect">
          <a:avLst>
            <a:gd name="adj" fmla="val 10000"/>
          </a:avLst>
        </a:prstGeom>
        <a:noFill/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84A05A-2F90-4821-A7AE-FC62BABF5545}">
      <dsp:nvSpPr>
        <dsp:cNvPr id="0" name=""/>
        <dsp:cNvSpPr/>
      </dsp:nvSpPr>
      <dsp:spPr>
        <a:xfrm>
          <a:off x="3263605" y="3098970"/>
          <a:ext cx="546877" cy="546877"/>
        </a:xfrm>
        <a:prstGeom prst="triangle">
          <a:avLst/>
        </a:prstGeom>
        <a:solidFill>
          <a:schemeClr val="tx1">
            <a:lumMod val="95000"/>
            <a:lumOff val="5000"/>
            <a:alpha val="90000"/>
          </a:schemeClr>
        </a:solidFill>
        <a:ln w="19050" cap="flat" cmpd="sng" algn="ctr">
          <a:solidFill>
            <a:schemeClr val="tx1">
              <a:lumMod val="95000"/>
              <a:lumOff val="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3F3EB5-E398-46A6-BEF5-0BF5B213E632}">
      <dsp:nvSpPr>
        <dsp:cNvPr id="0" name=""/>
        <dsp:cNvSpPr/>
      </dsp:nvSpPr>
      <dsp:spPr>
        <a:xfrm>
          <a:off x="614144" y="2811440"/>
          <a:ext cx="5845800" cy="338809"/>
        </a:xfrm>
        <a:prstGeom prst="rect">
          <a:avLst/>
        </a:prstGeom>
        <a:solidFill>
          <a:schemeClr val="tx1">
            <a:lumMod val="95000"/>
            <a:lumOff val="5000"/>
            <a:alpha val="90000"/>
          </a:schemeClr>
        </a:solidFill>
        <a:ln w="19050" cap="flat" cmpd="sng" algn="ctr">
          <a:solidFill>
            <a:schemeClr val="tx1">
              <a:lumMod val="95000"/>
              <a:lumOff val="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fld id="{A7C20673-8AFA-470D-8EF2-A5115AC32D9D}" type="datetimeFigureOut">
              <a:rPr lang="en-US"/>
              <a:pPr>
                <a:defRPr/>
              </a:pPr>
              <a:t>11/13/2012</a:t>
            </a:fld>
            <a:endParaRPr lang="en-US" dirty="0"/>
          </a:p>
        </p:txBody>
      </p:sp>
      <p:sp>
        <p:nvSpPr>
          <p:cNvPr id="216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6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fld id="{E9CF8443-DEAB-4BD0-85C0-D2A76EFEAA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24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2" tIns="46581" rIns="93162" bIns="46581" numCol="1" anchor="t" anchorCtr="0" compatLnSpc="1">
            <a:prstTxWarp prst="textNoShape">
              <a:avLst/>
            </a:prstTxWarp>
          </a:bodyPr>
          <a:lstStyle>
            <a:lvl1pPr defTabSz="931863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2" tIns="46581" rIns="93162" bIns="46581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2" tIns="46581" rIns="93162" bIns="465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2" tIns="46581" rIns="93162" bIns="46581" numCol="1" anchor="b" anchorCtr="0" compatLnSpc="1">
            <a:prstTxWarp prst="textNoShape">
              <a:avLst/>
            </a:prstTxWarp>
          </a:bodyPr>
          <a:lstStyle>
            <a:lvl1pPr defTabSz="931863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2" tIns="46581" rIns="93162" bIns="46581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0B394BF-04FE-4886-BD25-8BD98894EB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8474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7652" name="Slide Number Placeholder 3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2" tIns="46581" rIns="93162" bIns="46581" anchor="b"/>
          <a:lstStyle/>
          <a:p>
            <a:pPr algn="r" defTabSz="931863"/>
            <a:fld id="{283F16CE-6DCE-4D5A-9463-35657A37D719}" type="slidenum">
              <a:rPr lang="en-US" sz="1200" b="0">
                <a:solidFill>
                  <a:schemeClr val="tx1"/>
                </a:solidFill>
              </a:rPr>
              <a:pPr algn="r" defTabSz="931863"/>
              <a:t>1</a:t>
            </a:fld>
            <a:endParaRPr lang="en-US" sz="12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6800" y="609600"/>
            <a:ext cx="4648200" cy="348615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100" i="1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6800" y="609600"/>
            <a:ext cx="4648200" cy="348615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100" i="1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6800" y="609600"/>
            <a:ext cx="4648200" cy="348615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100" i="1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6800" y="609600"/>
            <a:ext cx="4648200" cy="348615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100" i="1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6800" y="609600"/>
            <a:ext cx="4648200" cy="348615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100" i="1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6800" y="609600"/>
            <a:ext cx="4648200" cy="348615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100" i="1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6800" y="609600"/>
            <a:ext cx="4648200" cy="348615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100" i="1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6800" y="609600"/>
            <a:ext cx="4648200" cy="348615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100" i="1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6800" y="609600"/>
            <a:ext cx="4648200" cy="348615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100" i="1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6800" y="609600"/>
            <a:ext cx="4648200" cy="348615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100" i="1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6800" y="609600"/>
            <a:ext cx="4648200" cy="348615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100" i="1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6800" y="609600"/>
            <a:ext cx="4648200" cy="348615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100" i="1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6800" y="609600"/>
            <a:ext cx="4648200" cy="348615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100" i="1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6800" y="609600"/>
            <a:ext cx="4648200" cy="348615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100" i="1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6800" y="609600"/>
            <a:ext cx="4648200" cy="348615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100" i="1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6800" y="609600"/>
            <a:ext cx="4648200" cy="348615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100" i="1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6800" y="609600"/>
            <a:ext cx="4648200" cy="348615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100" i="1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6800" y="609600"/>
            <a:ext cx="4648200" cy="348615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100" i="1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6800" y="609600"/>
            <a:ext cx="4648200" cy="348615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100" i="1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6800" y="609600"/>
            <a:ext cx="4648200" cy="348615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100" i="1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6800" y="609600"/>
            <a:ext cx="4648200" cy="348615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100" i="1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6800" y="609600"/>
            <a:ext cx="4648200" cy="348615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100" i="1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6800" y="609600"/>
            <a:ext cx="4648200" cy="348615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100" i="1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6800" y="609600"/>
            <a:ext cx="4648200" cy="348615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100" i="1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6800" y="609600"/>
            <a:ext cx="4648200" cy="348615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100" i="1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6800" y="609600"/>
            <a:ext cx="4648200" cy="348615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100" i="1" dirty="0" smtClean="0"/>
              <a:t>Joanne</a:t>
            </a:r>
            <a:r>
              <a:rPr lang="en-US" sz="1100" i="1" baseline="0" dirty="0" smtClean="0"/>
              <a:t> gives presentation on </a:t>
            </a:r>
            <a:r>
              <a:rPr lang="en-US" sz="1100" i="1" baseline="0" dirty="0" err="1" smtClean="0"/>
              <a:t>GeoRoute</a:t>
            </a:r>
            <a:r>
              <a:rPr lang="en-US" sz="1100" i="1" baseline="0" dirty="0" smtClean="0"/>
              <a:t> model</a:t>
            </a:r>
          </a:p>
          <a:p>
            <a:r>
              <a:rPr lang="en-US" sz="1100" i="1" dirty="0" smtClean="0"/>
              <a:t>Note: copy of </a:t>
            </a:r>
            <a:r>
              <a:rPr lang="en-US" sz="1100" i="1" dirty="0" err="1" smtClean="0"/>
              <a:t>GeoRoute</a:t>
            </a:r>
            <a:r>
              <a:rPr lang="en-US" sz="1100" i="1" dirty="0" smtClean="0"/>
              <a:t> Model public involvement poster will be in the AG’s meeting packets</a:t>
            </a:r>
          </a:p>
          <a:p>
            <a:endParaRPr lang="en-US" sz="1100" i="1" dirty="0" smtClean="0"/>
          </a:p>
          <a:p>
            <a:r>
              <a:rPr lang="en-US" sz="1100" dirty="0" smtClean="0"/>
              <a:t>Example map of things we are trying to avoid</a:t>
            </a:r>
          </a:p>
          <a:p>
            <a:r>
              <a:rPr lang="en-US" sz="1100" dirty="0" smtClean="0"/>
              <a:t>Environmental Example</a:t>
            </a:r>
          </a:p>
          <a:p>
            <a:r>
              <a:rPr lang="en-US" sz="1100" dirty="0" smtClean="0"/>
              <a:t>Landslide Hazards (+ study area map)</a:t>
            </a:r>
          </a:p>
          <a:p>
            <a:endParaRPr lang="en-US" sz="1100" i="1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6800" y="609600"/>
            <a:ext cx="4648200" cy="348615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100" i="1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6800" y="609600"/>
            <a:ext cx="4648200" cy="348615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100" i="1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6800" y="609600"/>
            <a:ext cx="4648200" cy="348615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100" i="1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6800" y="609600"/>
            <a:ext cx="4648200" cy="348615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100" i="1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6800" y="609600"/>
            <a:ext cx="4648200" cy="348615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100" i="1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6800" y="609600"/>
            <a:ext cx="4648200" cy="348615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100" i="1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6800" y="609600"/>
            <a:ext cx="4648200" cy="348615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100" i="1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6800" y="609600"/>
            <a:ext cx="4648200" cy="348615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100" i="1" dirty="0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6800" y="609600"/>
            <a:ext cx="4648200" cy="348615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100" i="1" dirty="0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6800" y="609600"/>
            <a:ext cx="4648200" cy="348615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100" dirty="0" smtClean="0"/>
          </a:p>
          <a:p>
            <a:endParaRPr lang="en-US" sz="1100" dirty="0" smtClean="0"/>
          </a:p>
          <a:p>
            <a:endParaRPr lang="en-US" sz="1100" i="1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6800" y="609600"/>
            <a:ext cx="4648200" cy="348615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100" i="1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6800" y="609600"/>
            <a:ext cx="4648200" cy="348615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100" i="1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6800" y="609600"/>
            <a:ext cx="4648200" cy="348615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100" i="1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6800" y="609600"/>
            <a:ext cx="4648200" cy="348615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100" i="1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6800" y="609600"/>
            <a:ext cx="4648200" cy="348615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100" i="1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PT_2011_wm16_Page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3429000"/>
            <a:ext cx="7086600" cy="1143000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4800600"/>
            <a:ext cx="6400800" cy="1066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 i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705600" y="6381750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88950-6066-45F8-94C9-7451926DCF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838200"/>
            <a:ext cx="22479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838200"/>
            <a:ext cx="65913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3AC49-AEDD-4A9E-AF2F-909816B95F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838200"/>
            <a:ext cx="8991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6838" y="1600200"/>
            <a:ext cx="4392612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1850" y="1600200"/>
            <a:ext cx="4394200" cy="50292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chart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AB16F-7EDC-408B-9CBB-71DEA8D073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3A6CB-F54D-4D0E-B866-DE7B3DA2C0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Tuesday, November 13, 2012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BB837B-0EF2-4926-B43E-560CA3795D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Tuesday, November 13, 2012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4DC904-05F3-4EB5-92E1-24A507913F4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Tuesday, November 13, 2012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45E9C8-2069-41D7-9045-B14ACA08B41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Tuesday, November 13, 2012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286EAC-1292-4D18-8D97-A353CBBE676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Tuesday, November 13, 2012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1A28B3-90AC-4688-945B-E545672A77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B837B-0EF2-4926-B43E-560CA3795D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Tuesday, November 13, 2012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42D4AF-7CDD-444B-BB1B-6D79C232FC0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Tuesday, November 13, 2012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1E6057-E478-45CB-A577-A0FC09D57A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Tuesday, November 13, 2012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BF91F7-782F-4629-AC1F-674190BC619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Tuesday, November 13,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B88950-6066-45F8-94C9-7451926DCFA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Tuesday, November 13,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83AC49-AEDD-4A9E-AF2F-909816B95F6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DC904-05F3-4EB5-92E1-24A507913F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838" y="1600200"/>
            <a:ext cx="4392612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394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5E9C8-2069-41D7-9045-B14ACA08B4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86EAC-1292-4D18-8D97-A353CBBE67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A28B3-90AC-4688-945B-E545672A77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2D4AF-7CDD-444B-BB1B-6D79C232FC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E6057-E478-45CB-A577-A0FC09D57A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F91F7-782F-4629-AC1F-674190BC61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PT_2011_wm16_Page_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838" y="1600200"/>
            <a:ext cx="8939212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5341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2D4B99F-E43C-4644-BF9B-0DA28D90CA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9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838200"/>
            <a:ext cx="899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ransition advClick="0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B385921-A91A-409C-921C-0E0EC1E750EC}" type="datetime2">
              <a:rPr lang="en-US" smtClean="0"/>
              <a:t>Tuesday, November 13, 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fld id="{E2D4B99F-E43C-4644-BF9B-0DA28D90CA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JP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8.JP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jpe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jpe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3.JP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jpe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jpe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8.jpeg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jpe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jpe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image" Target="../media/image34.JP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image" Target="../media/image39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1.JPG"/><Relationship Id="rId4" Type="http://schemas.openxmlformats.org/officeDocument/2006/relationships/image" Target="../media/image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jpeg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jpeg"/><Relationship Id="rId4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5.JPG"/><Relationship Id="rId7" Type="http://schemas.openxmlformats.org/officeDocument/2006/relationships/diagramColors" Target="../diagrams/colors1.xml"/><Relationship Id="rId12" Type="http://schemas.openxmlformats.org/officeDocument/2006/relationships/image" Target="../media/image4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4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47.png"/><Relationship Id="rId4" Type="http://schemas.openxmlformats.org/officeDocument/2006/relationships/diagramData" Target="../diagrams/data1.xml"/><Relationship Id="rId9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9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0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5.xml"/><Relationship Id="rId4" Type="http://schemas.openxmlformats.org/officeDocument/2006/relationships/hyperlink" Target="mailto:glohrmeyer@geoengineers.co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9"/>
          <p:cNvSpPr>
            <a:spLocks noGrp="1" noChangeArrowheads="1"/>
          </p:cNvSpPr>
          <p:nvPr>
            <p:ph type="ctrTitle"/>
          </p:nvPr>
        </p:nvSpPr>
        <p:spPr bwMode="gray">
          <a:xfrm>
            <a:off x="2105891" y="2797092"/>
            <a:ext cx="6788727" cy="1738938"/>
          </a:xfrm>
        </p:spPr>
        <p:txBody>
          <a:bodyPr wrap="square">
            <a:spAutoFit/>
          </a:bodyPr>
          <a:lstStyle/>
          <a:p>
            <a:pPr eaLnBrk="1" hangingPunct="1"/>
            <a:r>
              <a:rPr lang="en-US" sz="2900" b="1" dirty="0" smtClean="0"/>
              <a:t>Sammamish-Juanita 115 kV Project</a:t>
            </a:r>
            <a:br>
              <a:rPr lang="en-US" sz="2900" b="1" dirty="0" smtClean="0"/>
            </a:br>
            <a:r>
              <a:rPr lang="en-US" sz="2600" dirty="0" smtClean="0"/>
              <a:t>Route Siting Project</a:t>
            </a:r>
            <a:br>
              <a:rPr lang="en-US" sz="2600" dirty="0" smtClean="0"/>
            </a:br>
            <a:r>
              <a:rPr lang="en-US" sz="2600" dirty="0"/>
              <a:t/>
            </a:r>
            <a:br>
              <a:rPr lang="en-US" sz="2600" dirty="0"/>
            </a:br>
            <a:r>
              <a:rPr lang="en-US" sz="2600" dirty="0" smtClean="0"/>
              <a:t>November </a:t>
            </a:r>
            <a:r>
              <a:rPr lang="en-US" sz="2600" dirty="0" smtClean="0"/>
              <a:t>2012</a:t>
            </a:r>
            <a:endParaRPr lang="en-US" sz="2400" dirty="0" smtClean="0">
              <a:solidFill>
                <a:schemeClr val="bg2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52400" y="5029200"/>
            <a:ext cx="6400800" cy="14478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b="1" i="0" dirty="0" smtClean="0"/>
              <a:t> </a:t>
            </a:r>
            <a:endParaRPr lang="en-US" sz="1600" dirty="0" smtClean="0"/>
          </a:p>
          <a:p>
            <a:pPr eaLnBrk="1" hangingPunct="1"/>
            <a:r>
              <a:rPr lang="en-US" b="1" i="0" dirty="0" smtClean="0"/>
              <a:t>Gene </a:t>
            </a:r>
            <a:r>
              <a:rPr lang="en-US" b="1" i="0" dirty="0" err="1" smtClean="0"/>
              <a:t>Lohrmeyer</a:t>
            </a:r>
            <a:endParaRPr lang="en-US" dirty="0" smtClean="0"/>
          </a:p>
          <a:p>
            <a:pPr eaLnBrk="1" hangingPunct="1"/>
            <a:r>
              <a:rPr lang="en-US" sz="1600" dirty="0" smtClean="0"/>
              <a:t>GeoEngineers</a:t>
            </a:r>
          </a:p>
          <a:p>
            <a:pPr eaLnBrk="1" hangingPunct="1"/>
            <a:endParaRPr lang="en-US" sz="16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3014152" y="95536"/>
            <a:ext cx="420577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b="0" kern="0" dirty="0" err="1" smtClean="0">
                <a:latin typeface="+mn-lt"/>
                <a:cs typeface="+mn-cs"/>
              </a:rPr>
              <a:t>GeoRoute</a:t>
            </a:r>
            <a:r>
              <a:rPr lang="en-US" sz="2400" b="0" kern="0" dirty="0" smtClean="0">
                <a:latin typeface="+mn-lt"/>
                <a:cs typeface="+mn-cs"/>
              </a:rPr>
              <a:t> Selection Model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cs typeface="+mn-cs"/>
            </a:endParaRPr>
          </a:p>
        </p:txBody>
      </p:sp>
      <p:pic>
        <p:nvPicPr>
          <p:cNvPr id="11" name="Picture 10" descr="GeoEngineers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0913" y="6387152"/>
            <a:ext cx="1630019" cy="303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440" y="602479"/>
            <a:ext cx="5095900" cy="63404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Weighted Overlay Tool</a:t>
            </a:r>
            <a:endParaRPr lang="en-US" sz="36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31440" y="1238096"/>
            <a:ext cx="7477661" cy="1247963"/>
          </a:xfrm>
        </p:spPr>
        <p:txBody>
          <a:bodyPr>
            <a:normAutofit/>
          </a:bodyPr>
          <a:lstStyle/>
          <a:p>
            <a:r>
              <a:rPr lang="en-US" dirty="0" smtClean="0"/>
              <a:t>Allows you to combine </a:t>
            </a:r>
            <a:r>
              <a:rPr lang="en-US" dirty="0" err="1" smtClean="0"/>
              <a:t>rasters</a:t>
            </a:r>
            <a:r>
              <a:rPr lang="en-US" dirty="0" smtClean="0"/>
              <a:t> of varying importance</a:t>
            </a:r>
          </a:p>
          <a:p>
            <a:pPr lvl="1"/>
            <a:r>
              <a:rPr lang="en-US" dirty="0" smtClean="0"/>
              <a:t>Why </a:t>
            </a:r>
            <a:r>
              <a:rPr lang="en-US" dirty="0" err="1" smtClean="0"/>
              <a:t>rasters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Scale (in = 10, out = 0)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237" y="2486059"/>
            <a:ext cx="4323963" cy="35337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40" y="2812854"/>
            <a:ext cx="2208395" cy="2880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ctangle 8"/>
          <p:cNvSpPr/>
          <p:nvPr/>
        </p:nvSpPr>
        <p:spPr>
          <a:xfrm>
            <a:off x="850900" y="5359400"/>
            <a:ext cx="1104900" cy="190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15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3014152" y="95536"/>
            <a:ext cx="420577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b="0" kern="0" dirty="0" err="1" smtClean="0">
                <a:latin typeface="+mn-lt"/>
                <a:cs typeface="+mn-cs"/>
              </a:rPr>
              <a:t>GeoRoute</a:t>
            </a:r>
            <a:r>
              <a:rPr lang="en-US" sz="2400" b="0" kern="0" dirty="0" smtClean="0">
                <a:latin typeface="+mn-lt"/>
                <a:cs typeface="+mn-cs"/>
              </a:rPr>
              <a:t> Selection Model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cs typeface="+mn-cs"/>
            </a:endParaRPr>
          </a:p>
        </p:txBody>
      </p:sp>
      <p:pic>
        <p:nvPicPr>
          <p:cNvPr id="11" name="Picture 10" descr="GeoEngineers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0913" y="6387152"/>
            <a:ext cx="1630019" cy="303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25669" y="779124"/>
            <a:ext cx="5095900" cy="634040"/>
          </a:xfrm>
        </p:spPr>
        <p:txBody>
          <a:bodyPr>
            <a:normAutofit fontScale="90000"/>
          </a:bodyPr>
          <a:lstStyle/>
          <a:p>
            <a:r>
              <a:rPr lang="en-US" sz="3600" dirty="0" err="1" smtClean="0"/>
              <a:t>GeoRoute</a:t>
            </a:r>
            <a:r>
              <a:rPr lang="en-US" sz="3600" dirty="0" smtClean="0"/>
              <a:t> Tasks</a:t>
            </a:r>
            <a:endParaRPr lang="en-US" sz="3600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92100" y="1884408"/>
            <a:ext cx="8674099" cy="380519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Collect existing jurisdictional GIS Data</a:t>
            </a:r>
          </a:p>
          <a:p>
            <a:pPr lvl="1"/>
            <a:r>
              <a:rPr lang="en-US" dirty="0" smtClean="0"/>
              <a:t>Kirkland, Redmond, </a:t>
            </a:r>
            <a:r>
              <a:rPr lang="en-US" dirty="0" err="1" smtClean="0"/>
              <a:t>Dept</a:t>
            </a:r>
            <a:r>
              <a:rPr lang="en-US" dirty="0" smtClean="0"/>
              <a:t> of F&amp;W</a:t>
            </a:r>
          </a:p>
          <a:p>
            <a:r>
              <a:rPr lang="en-US" dirty="0" smtClean="0"/>
              <a:t>Clip to project boundary and convert to raster</a:t>
            </a:r>
          </a:p>
          <a:p>
            <a:r>
              <a:rPr lang="en-US" dirty="0" smtClean="0"/>
              <a:t>Assign data to either Built, Natural Environment, Engineering or Opportunity groups</a:t>
            </a:r>
          </a:p>
          <a:p>
            <a:pPr lvl="1"/>
            <a:r>
              <a:rPr lang="en-US" dirty="0" smtClean="0"/>
              <a:t>More flexibility for analyzing alternatives</a:t>
            </a:r>
          </a:p>
          <a:p>
            <a:r>
              <a:rPr lang="en-US" dirty="0" smtClean="0"/>
              <a:t>Weighted Overlay Tool</a:t>
            </a:r>
          </a:p>
          <a:p>
            <a:pPr lvl="1"/>
            <a:r>
              <a:rPr lang="en-US" dirty="0" smtClean="0"/>
              <a:t>Weight and combine datasets in each group</a:t>
            </a:r>
          </a:p>
          <a:p>
            <a:pPr lvl="1"/>
            <a:r>
              <a:rPr lang="en-US" dirty="0" smtClean="0"/>
              <a:t>Weight and combine Built, Nat </a:t>
            </a:r>
            <a:r>
              <a:rPr lang="en-US" dirty="0" err="1" smtClean="0"/>
              <a:t>Env</a:t>
            </a:r>
            <a:r>
              <a:rPr lang="en-US" dirty="0" smtClean="0"/>
              <a:t> and </a:t>
            </a:r>
            <a:r>
              <a:rPr lang="en-US" dirty="0" err="1" smtClean="0"/>
              <a:t>Eng</a:t>
            </a:r>
            <a:r>
              <a:rPr lang="en-US" dirty="0" smtClean="0"/>
              <a:t> groups (Avoidance Areas)</a:t>
            </a:r>
          </a:p>
          <a:p>
            <a:pPr lvl="1"/>
            <a:r>
              <a:rPr lang="en-US" dirty="0" smtClean="0"/>
              <a:t>Weight and combine Avoidance Areas with Opportunities</a:t>
            </a:r>
          </a:p>
          <a:p>
            <a:r>
              <a:rPr lang="en-US" dirty="0" smtClean="0"/>
              <a:t>Distance Tools</a:t>
            </a:r>
          </a:p>
          <a:p>
            <a:pPr lvl="1"/>
            <a:r>
              <a:rPr lang="en-US" dirty="0" smtClean="0"/>
              <a:t>Least Cost Path Analysis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456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2623040" y="95536"/>
            <a:ext cx="61817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400" b="0" kern="0" dirty="0" err="1">
                <a:latin typeface="+mn-lt"/>
              </a:rPr>
              <a:t>GeoRoute</a:t>
            </a:r>
            <a:r>
              <a:rPr lang="en-US" sz="2400" b="0" kern="0" dirty="0">
                <a:latin typeface="+mn-lt"/>
              </a:rPr>
              <a:t> Selection </a:t>
            </a:r>
            <a:r>
              <a:rPr lang="en-US" sz="2400" b="0" kern="0" dirty="0" smtClean="0">
                <a:latin typeface="+mn-lt"/>
              </a:rPr>
              <a:t>Model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400" b="0" kern="0" dirty="0" smtClean="0">
                <a:latin typeface="+mn-lt"/>
              </a:rPr>
              <a:t>Conceptual</a:t>
            </a:r>
            <a:endParaRPr lang="en-US" sz="2400" b="0" kern="0" dirty="0">
              <a:latin typeface="+mn-lt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en-US" sz="2400" b="0" kern="0" dirty="0">
              <a:latin typeface="+mn-lt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82870" y="781336"/>
            <a:ext cx="3184634" cy="79741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Model Overview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65" y="1004578"/>
            <a:ext cx="8229600" cy="549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62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2369039" y="95536"/>
            <a:ext cx="429846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400" b="0" kern="0" dirty="0" err="1">
                <a:latin typeface="+mn-lt"/>
              </a:rPr>
              <a:t>GeoRoute</a:t>
            </a:r>
            <a:r>
              <a:rPr lang="en-US" sz="2400" b="0" kern="0" dirty="0">
                <a:latin typeface="+mn-lt"/>
              </a:rPr>
              <a:t> Selection Model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542" y="966959"/>
            <a:ext cx="4443359" cy="5087000"/>
          </a:xfrm>
          <a:prstGeom prst="rect">
            <a:avLst/>
          </a:prstGeom>
        </p:spPr>
      </p:pic>
      <p:pic>
        <p:nvPicPr>
          <p:cNvPr id="4" name="Picture 3" descr="GeoEngineers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80913" y="6387152"/>
            <a:ext cx="1630019" cy="30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59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2623041" y="95536"/>
            <a:ext cx="389206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400" b="0" kern="0" dirty="0" err="1">
                <a:latin typeface="+mn-lt"/>
              </a:rPr>
              <a:t>GeoRoute</a:t>
            </a:r>
            <a:r>
              <a:rPr lang="en-US" sz="2400" b="0" kern="0" dirty="0">
                <a:latin typeface="+mn-lt"/>
              </a:rPr>
              <a:t> Selection Model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8" y="2176975"/>
            <a:ext cx="5141986" cy="42032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81751" y="4459879"/>
            <a:ext cx="269016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Built </a:t>
            </a:r>
          </a:p>
          <a:p>
            <a:pPr algn="ctr"/>
            <a:r>
              <a:rPr lang="en-US" dirty="0" smtClean="0"/>
              <a:t>Environment</a:t>
            </a:r>
            <a:endParaRPr lang="en-US" dirty="0"/>
          </a:p>
        </p:txBody>
      </p:sp>
      <p:pic>
        <p:nvPicPr>
          <p:cNvPr id="5" name="Picture 4" descr="GeoEngineers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80913" y="6387152"/>
            <a:ext cx="1630019" cy="3035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729" y="589930"/>
            <a:ext cx="3388464" cy="3842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9512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890731"/>
            <a:ext cx="62484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Built Environment Data Layers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099119"/>
              </p:ext>
            </p:extLst>
          </p:nvPr>
        </p:nvGraphicFramePr>
        <p:xfrm>
          <a:off x="798782" y="1592317"/>
          <a:ext cx="7525408" cy="484987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762704"/>
                <a:gridCol w="3762704"/>
              </a:tblGrid>
              <a:tr h="582927">
                <a:tc>
                  <a:txBody>
                    <a:bodyPr/>
                    <a:lstStyle/>
                    <a:p>
                      <a:r>
                        <a:rPr lang="en-US" dirty="0" smtClean="0"/>
                        <a:t>Data Reviewed,</a:t>
                      </a:r>
                    </a:p>
                    <a:p>
                      <a:r>
                        <a:rPr lang="en-US" dirty="0" smtClean="0"/>
                        <a:t>Within Study</a:t>
                      </a:r>
                      <a:r>
                        <a:rPr lang="en-US" baseline="0" dirty="0" smtClean="0"/>
                        <a:t> Area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</a:t>
                      </a:r>
                      <a:r>
                        <a:rPr lang="en-US" baseline="0" dirty="0" smtClean="0"/>
                        <a:t> Reviewed, </a:t>
                      </a:r>
                    </a:p>
                    <a:p>
                      <a:r>
                        <a:rPr lang="en-US" baseline="0" dirty="0" smtClean="0"/>
                        <a:t>Not Within Study Area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582927">
                <a:tc>
                  <a:txBody>
                    <a:bodyPr/>
                    <a:lstStyle/>
                    <a:p>
                      <a:r>
                        <a:rPr lang="en-US" dirty="0" smtClean="0"/>
                        <a:t>Single Family Residential</a:t>
                      </a:r>
                      <a:r>
                        <a:rPr lang="en-US" baseline="0" dirty="0" smtClean="0"/>
                        <a:t> Zoning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Cultural/Historic Resources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582927">
                <a:tc>
                  <a:txBody>
                    <a:bodyPr/>
                    <a:lstStyle/>
                    <a:p>
                      <a:r>
                        <a:rPr lang="en-US" dirty="0" smtClean="0"/>
                        <a:t>Multi Family Residential</a:t>
                      </a:r>
                      <a:r>
                        <a:rPr lang="en-US" baseline="0" dirty="0" smtClean="0"/>
                        <a:t> Zoning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Areas of property disputes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582927">
                <a:tc>
                  <a:txBody>
                    <a:bodyPr/>
                    <a:lstStyle/>
                    <a:p>
                      <a:r>
                        <a:rPr lang="en-US" dirty="0" smtClean="0"/>
                        <a:t>Urban Recreation Zoning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Open space taxation parcels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582927">
                <a:tc>
                  <a:txBody>
                    <a:bodyPr/>
                    <a:lstStyle/>
                    <a:p>
                      <a:r>
                        <a:rPr lang="en-US" dirty="0" smtClean="0"/>
                        <a:t>Parcel Size &lt; 5 acres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Airports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582927">
                <a:tc>
                  <a:txBody>
                    <a:bodyPr/>
                    <a:lstStyle/>
                    <a:p>
                      <a:r>
                        <a:rPr lang="en-US" dirty="0" smtClean="0"/>
                        <a:t>Local Parks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Scenic</a:t>
                      </a:r>
                      <a:r>
                        <a:rPr lang="en-US" baseline="0" dirty="0" smtClean="0"/>
                        <a:t> Highways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582927">
                <a:tc>
                  <a:txBody>
                    <a:bodyPr/>
                    <a:lstStyle/>
                    <a:p>
                      <a:r>
                        <a:rPr lang="en-US" dirty="0" smtClean="0"/>
                        <a:t>Native Growth Protection Areas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Surface</a:t>
                      </a:r>
                      <a:r>
                        <a:rPr lang="en-US" baseline="0" dirty="0" smtClean="0"/>
                        <a:t> Mining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712230">
                <a:tc>
                  <a:txBody>
                    <a:bodyPr/>
                    <a:lstStyle/>
                    <a:p>
                      <a:r>
                        <a:rPr lang="en-US" dirty="0" smtClean="0"/>
                        <a:t>View</a:t>
                      </a:r>
                      <a:r>
                        <a:rPr lang="en-US" baseline="0" dirty="0" smtClean="0"/>
                        <a:t> Corridors (Redmond)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Parcels</a:t>
                      </a:r>
                      <a:r>
                        <a:rPr lang="en-US" baseline="0" dirty="0" smtClean="0"/>
                        <a:t> Fronting Local Access Streets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23" y="857197"/>
            <a:ext cx="1105130" cy="903364"/>
          </a:xfrm>
          <a:prstGeom prst="rect">
            <a:avLst/>
          </a:prstGeom>
        </p:spPr>
      </p:pic>
      <p:pic>
        <p:nvPicPr>
          <p:cNvPr id="9" name="Picture 8" descr="GeoEngineers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80913" y="6387152"/>
            <a:ext cx="1630019" cy="303591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2115039" y="153412"/>
            <a:ext cx="429846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400" b="0" kern="0" dirty="0" err="1">
                <a:latin typeface="+mn-lt"/>
              </a:rPr>
              <a:t>GeoRoute</a:t>
            </a:r>
            <a:r>
              <a:rPr lang="en-US" sz="2400" b="0" kern="0" dirty="0">
                <a:latin typeface="+mn-lt"/>
              </a:rPr>
              <a:t> Selection Model</a:t>
            </a:r>
          </a:p>
        </p:txBody>
      </p:sp>
    </p:spTree>
    <p:extLst>
      <p:ext uri="{BB962C8B-B14F-4D97-AF65-F5344CB8AC3E}">
        <p14:creationId xmlns:p14="http://schemas.microsoft.com/office/powerpoint/2010/main" val="207977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41419" y="781336"/>
            <a:ext cx="7921897" cy="79741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92" y="1418897"/>
            <a:ext cx="7043319" cy="50922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23" y="857197"/>
            <a:ext cx="1105130" cy="903364"/>
          </a:xfrm>
          <a:prstGeom prst="rect">
            <a:avLst/>
          </a:prstGeom>
        </p:spPr>
      </p:pic>
      <p:pic>
        <p:nvPicPr>
          <p:cNvPr id="7" name="Picture 6" descr="GeoEngineers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80913" y="6387152"/>
            <a:ext cx="1630019" cy="303591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1600201" y="95535"/>
            <a:ext cx="5067300" cy="1323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400" b="0" kern="0" dirty="0" err="1">
                <a:latin typeface="+mn-lt"/>
              </a:rPr>
              <a:t>GeoRoute</a:t>
            </a:r>
            <a:r>
              <a:rPr lang="en-US" sz="2400" b="0" kern="0" dirty="0">
                <a:latin typeface="+mn-lt"/>
              </a:rPr>
              <a:t> Selection </a:t>
            </a:r>
            <a:r>
              <a:rPr lang="en-US" sz="2400" b="0" kern="0" dirty="0" smtClean="0">
                <a:latin typeface="+mn-lt"/>
              </a:rPr>
              <a:t>Model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en-US" sz="2400" b="0" kern="0" dirty="0">
              <a:latin typeface="+mn-lt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400" b="0" kern="0" dirty="0" smtClean="0">
                <a:latin typeface="+mn-lt"/>
              </a:rPr>
              <a:t>Single Family Residential Zoning</a:t>
            </a:r>
            <a:endParaRPr lang="en-US" sz="2400" b="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512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378" y="781336"/>
            <a:ext cx="7788165" cy="79741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40" y="1423010"/>
            <a:ext cx="7041931" cy="50912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23" y="857197"/>
            <a:ext cx="1105130" cy="903364"/>
          </a:xfrm>
          <a:prstGeom prst="rect">
            <a:avLst/>
          </a:prstGeom>
        </p:spPr>
      </p:pic>
      <p:pic>
        <p:nvPicPr>
          <p:cNvPr id="7" name="Picture 6" descr="GeoEngineers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80913" y="6387152"/>
            <a:ext cx="1630019" cy="303591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1600201" y="95535"/>
            <a:ext cx="5067300" cy="1323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400" b="0" kern="0" dirty="0" err="1">
                <a:latin typeface="+mn-lt"/>
              </a:rPr>
              <a:t>GeoRoute</a:t>
            </a:r>
            <a:r>
              <a:rPr lang="en-US" sz="2400" b="0" kern="0" dirty="0">
                <a:latin typeface="+mn-lt"/>
              </a:rPr>
              <a:t> Selection </a:t>
            </a:r>
            <a:r>
              <a:rPr lang="en-US" sz="2400" b="0" kern="0" dirty="0" smtClean="0">
                <a:latin typeface="+mn-lt"/>
              </a:rPr>
              <a:t>Model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en-US" sz="2400" b="0" kern="0" dirty="0">
              <a:latin typeface="+mn-lt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400" b="0" kern="0" dirty="0" smtClean="0">
                <a:latin typeface="+mn-lt"/>
              </a:rPr>
              <a:t>Schools and Parks</a:t>
            </a:r>
            <a:endParaRPr lang="en-US" sz="2400" b="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7336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5" y="2156992"/>
            <a:ext cx="5605283" cy="3822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80937" y="3507682"/>
            <a:ext cx="269016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Natural</a:t>
            </a:r>
          </a:p>
          <a:p>
            <a:pPr algn="ctr"/>
            <a:r>
              <a:rPr lang="en-US" dirty="0" smtClean="0"/>
              <a:t>Environment</a:t>
            </a:r>
            <a:endParaRPr lang="en-US" dirty="0"/>
          </a:p>
        </p:txBody>
      </p:sp>
      <p:pic>
        <p:nvPicPr>
          <p:cNvPr id="5" name="Picture 4" descr="GeoEngineers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80913" y="6387152"/>
            <a:ext cx="1630019" cy="30359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2623041" y="95536"/>
            <a:ext cx="389206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400" b="0" kern="0" dirty="0" err="1">
                <a:latin typeface="+mn-lt"/>
              </a:rPr>
              <a:t>GeoRoute</a:t>
            </a:r>
            <a:r>
              <a:rPr lang="en-US" sz="2400" b="0" kern="0" dirty="0">
                <a:latin typeface="+mn-lt"/>
              </a:rPr>
              <a:t> Selection Model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268" y="438436"/>
            <a:ext cx="3170189" cy="48447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0699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5088" y="867087"/>
            <a:ext cx="62484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Natural Environment Data Layers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9344026"/>
              </p:ext>
            </p:extLst>
          </p:nvPr>
        </p:nvGraphicFramePr>
        <p:xfrm>
          <a:off x="680544" y="1521377"/>
          <a:ext cx="7675179" cy="46558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21044"/>
                <a:gridCol w="2521044"/>
                <a:gridCol w="2633091"/>
              </a:tblGrid>
              <a:tr h="523875">
                <a:tc gridSpan="2"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Data Reviewed,</a:t>
                      </a:r>
                    </a:p>
                    <a:p>
                      <a:pPr algn="l"/>
                      <a:r>
                        <a:rPr lang="en-US" dirty="0" smtClean="0"/>
                        <a:t>Within</a:t>
                      </a:r>
                      <a:r>
                        <a:rPr lang="en-US" baseline="0" dirty="0" smtClean="0"/>
                        <a:t> Study Area</a:t>
                      </a:r>
                      <a:endParaRPr lang="en-US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 Reviewed,</a:t>
                      </a:r>
                    </a:p>
                    <a:p>
                      <a:r>
                        <a:rPr lang="en-US" dirty="0" smtClean="0"/>
                        <a:t>Not within Study</a:t>
                      </a:r>
                      <a:r>
                        <a:rPr lang="en-US" baseline="0" dirty="0" smtClean="0"/>
                        <a:t> Area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523875">
                <a:tc>
                  <a:txBody>
                    <a:bodyPr/>
                    <a:lstStyle/>
                    <a:p>
                      <a:r>
                        <a:rPr lang="en-US" dirty="0" smtClean="0"/>
                        <a:t>Wetlands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Shoreline Jurisdiction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</a:t>
                      </a:r>
                      <a:r>
                        <a:rPr lang="en-US" baseline="0" dirty="0" smtClean="0"/>
                        <a:t> Natural Heritage Program areas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523875">
                <a:tc>
                  <a:txBody>
                    <a:bodyPr/>
                    <a:lstStyle/>
                    <a:p>
                      <a:r>
                        <a:rPr lang="en-US" dirty="0" smtClean="0"/>
                        <a:t>Landslide Hazards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Lakes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523875">
                <a:tc>
                  <a:txBody>
                    <a:bodyPr/>
                    <a:lstStyle/>
                    <a:p>
                      <a:r>
                        <a:rPr lang="en-US" dirty="0" smtClean="0"/>
                        <a:t>Seismic Hazards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100 year floodplain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523875">
                <a:tc>
                  <a:txBody>
                    <a:bodyPr/>
                    <a:lstStyle/>
                    <a:p>
                      <a:r>
                        <a:rPr lang="en-US" dirty="0" smtClean="0"/>
                        <a:t>Erosion Hazards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Contiguous Tree Canopy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523875">
                <a:tc>
                  <a:txBody>
                    <a:bodyPr/>
                    <a:lstStyle/>
                    <a:p>
                      <a:r>
                        <a:rPr lang="en-US" dirty="0" smtClean="0"/>
                        <a:t>Streams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523875">
                <a:tc>
                  <a:txBody>
                    <a:bodyPr/>
                    <a:lstStyle/>
                    <a:p>
                      <a:r>
                        <a:rPr lang="en-US" dirty="0" smtClean="0"/>
                        <a:t>Steep Slopes</a:t>
                      </a:r>
                      <a:r>
                        <a:rPr lang="en-US" baseline="0" dirty="0" smtClean="0"/>
                        <a:t> &gt;40%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523875">
                <a:tc>
                  <a:txBody>
                    <a:bodyPr/>
                    <a:lstStyle/>
                    <a:p>
                      <a:r>
                        <a:rPr lang="en-US" dirty="0" smtClean="0"/>
                        <a:t>Sensitive</a:t>
                      </a:r>
                      <a:r>
                        <a:rPr lang="en-US" baseline="0" dirty="0" smtClean="0"/>
                        <a:t> Species</a:t>
                      </a:r>
                    </a:p>
                    <a:p>
                      <a:r>
                        <a:rPr lang="en-US" baseline="0" dirty="0" smtClean="0"/>
                        <a:t> (WDFW)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56" y="848038"/>
            <a:ext cx="1116637" cy="761426"/>
          </a:xfrm>
          <a:prstGeom prst="rect">
            <a:avLst/>
          </a:prstGeom>
        </p:spPr>
      </p:pic>
      <p:pic>
        <p:nvPicPr>
          <p:cNvPr id="9" name="Picture 8" descr="GeoEngineers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80913" y="6387152"/>
            <a:ext cx="1630019" cy="303591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2623041" y="95536"/>
            <a:ext cx="389206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400" b="0" kern="0" dirty="0" err="1">
                <a:latin typeface="+mn-lt"/>
              </a:rPr>
              <a:t>GeoRoute</a:t>
            </a:r>
            <a:r>
              <a:rPr lang="en-US" sz="2400" b="0" kern="0" dirty="0">
                <a:latin typeface="+mn-lt"/>
              </a:rPr>
              <a:t> Selection Model</a:t>
            </a:r>
          </a:p>
        </p:txBody>
      </p:sp>
    </p:spTree>
    <p:extLst>
      <p:ext uri="{BB962C8B-B14F-4D97-AF65-F5344CB8AC3E}">
        <p14:creationId xmlns:p14="http://schemas.microsoft.com/office/powerpoint/2010/main" val="400712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3014152" y="95536"/>
            <a:ext cx="420577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b="0" kern="0" dirty="0" err="1" smtClean="0">
                <a:latin typeface="+mn-lt"/>
                <a:cs typeface="+mn-cs"/>
              </a:rPr>
              <a:t>GeoRoute</a:t>
            </a:r>
            <a:r>
              <a:rPr lang="en-US" sz="2400" b="0" kern="0" dirty="0" smtClean="0">
                <a:latin typeface="+mn-lt"/>
                <a:cs typeface="+mn-cs"/>
              </a:rPr>
              <a:t> Selection Model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cs typeface="+mn-cs"/>
            </a:endParaRPr>
          </a:p>
        </p:txBody>
      </p:sp>
      <p:pic>
        <p:nvPicPr>
          <p:cNvPr id="11" name="Picture 10" descr="GeoEngineers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0913" y="6387152"/>
            <a:ext cx="1630019" cy="3035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86" y="684354"/>
            <a:ext cx="8522208" cy="55468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4977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002255" y="734033"/>
            <a:ext cx="4831033" cy="79741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Wetlands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52" y="1466193"/>
            <a:ext cx="7116153" cy="51449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56" y="848038"/>
            <a:ext cx="1116637" cy="761426"/>
          </a:xfrm>
          <a:prstGeom prst="rect">
            <a:avLst/>
          </a:prstGeom>
        </p:spPr>
      </p:pic>
      <p:pic>
        <p:nvPicPr>
          <p:cNvPr id="8" name="Picture 7" descr="GeoEngineers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80913" y="6387152"/>
            <a:ext cx="1630019" cy="303591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1600201" y="95535"/>
            <a:ext cx="5067300" cy="1323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400" b="0" kern="0" dirty="0" err="1">
                <a:latin typeface="+mn-lt"/>
              </a:rPr>
              <a:t>GeoRoute</a:t>
            </a:r>
            <a:r>
              <a:rPr lang="en-US" sz="2400" b="0" kern="0" dirty="0">
                <a:latin typeface="+mn-lt"/>
              </a:rPr>
              <a:t> Selection </a:t>
            </a:r>
            <a:r>
              <a:rPr lang="en-US" sz="2400" b="0" kern="0" dirty="0" smtClean="0">
                <a:latin typeface="+mn-lt"/>
              </a:rPr>
              <a:t>Model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en-US" sz="2400" b="0" kern="0" dirty="0">
              <a:latin typeface="+mn-lt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400" b="0" kern="0" dirty="0" smtClean="0">
                <a:latin typeface="+mn-lt"/>
              </a:rPr>
              <a:t>Wetlands</a:t>
            </a:r>
            <a:endParaRPr lang="en-US" sz="2400" b="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6648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24317" y="734033"/>
            <a:ext cx="6180083" cy="79741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65" y="1419333"/>
            <a:ext cx="7228450" cy="52261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56" y="848038"/>
            <a:ext cx="1116637" cy="761426"/>
          </a:xfrm>
          <a:prstGeom prst="rect">
            <a:avLst/>
          </a:prstGeom>
        </p:spPr>
      </p:pic>
      <p:pic>
        <p:nvPicPr>
          <p:cNvPr id="8" name="Picture 7" descr="GeoEngineers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80913" y="6387152"/>
            <a:ext cx="1630019" cy="303591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1600201" y="95535"/>
            <a:ext cx="5067300" cy="1323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400" b="0" kern="0" dirty="0" err="1">
                <a:latin typeface="+mn-lt"/>
              </a:rPr>
              <a:t>GeoRoute</a:t>
            </a:r>
            <a:r>
              <a:rPr lang="en-US" sz="2400" b="0" kern="0" dirty="0">
                <a:latin typeface="+mn-lt"/>
              </a:rPr>
              <a:t> Selection </a:t>
            </a:r>
            <a:r>
              <a:rPr lang="en-US" sz="2400" b="0" kern="0" dirty="0" smtClean="0">
                <a:latin typeface="+mn-lt"/>
              </a:rPr>
              <a:t>Model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en-US" sz="2400" b="0" kern="0" dirty="0">
              <a:latin typeface="+mn-lt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400" b="0" kern="0" dirty="0" smtClean="0">
                <a:latin typeface="+mn-lt"/>
              </a:rPr>
              <a:t>Landslides</a:t>
            </a:r>
            <a:endParaRPr lang="en-US" sz="2400" b="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7393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6" y="2873411"/>
            <a:ext cx="5263907" cy="33528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07713" y="4091889"/>
            <a:ext cx="25523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Engineering</a:t>
            </a:r>
            <a:endParaRPr lang="en-US" dirty="0"/>
          </a:p>
        </p:txBody>
      </p:sp>
      <p:pic>
        <p:nvPicPr>
          <p:cNvPr id="5" name="Picture 4" descr="GeoEngineers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80913" y="6387152"/>
            <a:ext cx="1630019" cy="30359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2623041" y="95536"/>
            <a:ext cx="389206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400" b="0" kern="0" dirty="0" err="1">
                <a:latin typeface="+mn-lt"/>
              </a:rPr>
              <a:t>GeoRoute</a:t>
            </a:r>
            <a:r>
              <a:rPr lang="en-US" sz="2400" b="0" kern="0" dirty="0">
                <a:latin typeface="+mn-lt"/>
              </a:rPr>
              <a:t> Selection Model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043" y="695378"/>
            <a:ext cx="4019739" cy="24034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9485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93834" y="930151"/>
            <a:ext cx="62484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Engineering Data Layers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079182"/>
              </p:ext>
            </p:extLst>
          </p:nvPr>
        </p:nvGraphicFramePr>
        <p:xfrm>
          <a:off x="630620" y="1696516"/>
          <a:ext cx="7740870" cy="2865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870435"/>
                <a:gridCol w="387043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Data Reviewed,</a:t>
                      </a:r>
                    </a:p>
                    <a:p>
                      <a:r>
                        <a:rPr lang="en-US" dirty="0" smtClean="0"/>
                        <a:t>Within</a:t>
                      </a:r>
                      <a:r>
                        <a:rPr lang="en-US" baseline="0" dirty="0" smtClean="0"/>
                        <a:t> Study Area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 Reviewed,</a:t>
                      </a:r>
                    </a:p>
                    <a:p>
                      <a:r>
                        <a:rPr lang="en-US" dirty="0" smtClean="0"/>
                        <a:t>Not Within Study Area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Curved Streets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BPA Crossing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Structures</a:t>
                      </a:r>
                      <a:r>
                        <a:rPr lang="en-US" baseline="0" dirty="0" smtClean="0"/>
                        <a:t> within 15’ of R/W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Parcels</a:t>
                      </a:r>
                      <a:r>
                        <a:rPr lang="en-US" baseline="0" dirty="0" smtClean="0"/>
                        <a:t> not adjacent to Public R/W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Interstate Highway Crossing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Steep Slopes &gt;40%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Future WSDOT Improvement Areas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41" y="878728"/>
            <a:ext cx="1063073" cy="677117"/>
          </a:xfrm>
          <a:prstGeom prst="rect">
            <a:avLst/>
          </a:prstGeom>
        </p:spPr>
      </p:pic>
      <p:pic>
        <p:nvPicPr>
          <p:cNvPr id="8" name="Picture 7" descr="GeoEngineers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80913" y="6387152"/>
            <a:ext cx="1630019" cy="303591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2623041" y="95536"/>
            <a:ext cx="389206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400" b="0" kern="0" dirty="0" err="1">
                <a:latin typeface="+mn-lt"/>
              </a:rPr>
              <a:t>GeoRoute</a:t>
            </a:r>
            <a:r>
              <a:rPr lang="en-US" sz="2400" b="0" kern="0" dirty="0">
                <a:latin typeface="+mn-lt"/>
              </a:rPr>
              <a:t> Selection Model</a:t>
            </a:r>
          </a:p>
        </p:txBody>
      </p:sp>
    </p:spTree>
    <p:extLst>
      <p:ext uri="{BB962C8B-B14F-4D97-AF65-F5344CB8AC3E}">
        <p14:creationId xmlns:p14="http://schemas.microsoft.com/office/powerpoint/2010/main" val="322107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44" y="1377950"/>
            <a:ext cx="7306056" cy="4985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692" y="1039391"/>
            <a:ext cx="1063073" cy="677117"/>
          </a:xfrm>
          <a:prstGeom prst="rect">
            <a:avLst/>
          </a:prstGeom>
        </p:spPr>
      </p:pic>
      <p:pic>
        <p:nvPicPr>
          <p:cNvPr id="8" name="Picture 7" descr="GeoEngineers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80913" y="6387152"/>
            <a:ext cx="1630019" cy="303591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1600201" y="95535"/>
            <a:ext cx="5067300" cy="1323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400" b="0" kern="0" dirty="0" err="1">
                <a:latin typeface="+mn-lt"/>
              </a:rPr>
              <a:t>GeoRoute</a:t>
            </a:r>
            <a:r>
              <a:rPr lang="en-US" sz="2400" b="0" kern="0" dirty="0">
                <a:latin typeface="+mn-lt"/>
              </a:rPr>
              <a:t> Selection </a:t>
            </a:r>
            <a:r>
              <a:rPr lang="en-US" sz="2400" b="0" kern="0" dirty="0" smtClean="0">
                <a:latin typeface="+mn-lt"/>
              </a:rPr>
              <a:t>Model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en-US" sz="2400" b="0" kern="0" dirty="0">
              <a:latin typeface="+mn-lt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400" b="0" kern="0" dirty="0" smtClean="0">
                <a:latin typeface="+mn-lt"/>
              </a:rPr>
              <a:t>Street Curves</a:t>
            </a:r>
            <a:endParaRPr lang="en-US" sz="2400" b="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7066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51782" y="686740"/>
            <a:ext cx="7788165" cy="79741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49" y="1363239"/>
            <a:ext cx="7305557" cy="52818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692" y="1024680"/>
            <a:ext cx="1063073" cy="677117"/>
          </a:xfrm>
          <a:prstGeom prst="rect">
            <a:avLst/>
          </a:prstGeom>
        </p:spPr>
      </p:pic>
      <p:pic>
        <p:nvPicPr>
          <p:cNvPr id="8" name="Picture 7" descr="GeoEngineers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80913" y="6387152"/>
            <a:ext cx="1630019" cy="303591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1600201" y="95535"/>
            <a:ext cx="5067300" cy="1323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400" b="0" kern="0" dirty="0" err="1">
                <a:latin typeface="+mn-lt"/>
              </a:rPr>
              <a:t>GeoRoute</a:t>
            </a:r>
            <a:r>
              <a:rPr lang="en-US" sz="2400" b="0" kern="0" dirty="0">
                <a:latin typeface="+mn-lt"/>
              </a:rPr>
              <a:t> Selection </a:t>
            </a:r>
            <a:r>
              <a:rPr lang="en-US" sz="2400" b="0" kern="0" dirty="0" smtClean="0">
                <a:latin typeface="+mn-lt"/>
              </a:rPr>
              <a:t>Model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en-US" sz="2400" b="0" kern="0" dirty="0">
              <a:latin typeface="+mn-lt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400" b="0" kern="0" dirty="0" smtClean="0">
                <a:latin typeface="+mn-lt"/>
              </a:rPr>
              <a:t>Steep Slopes &gt;40%</a:t>
            </a:r>
            <a:endParaRPr lang="en-US" sz="2400" b="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548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890731"/>
            <a:ext cx="62484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Built Environment Data Layers Weights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377009"/>
              </p:ext>
            </p:extLst>
          </p:nvPr>
        </p:nvGraphicFramePr>
        <p:xfrm>
          <a:off x="798782" y="1592318"/>
          <a:ext cx="4535218" cy="517557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67609"/>
                <a:gridCol w="2267609"/>
              </a:tblGrid>
              <a:tr h="606222">
                <a:tc>
                  <a:txBody>
                    <a:bodyPr/>
                    <a:lstStyle/>
                    <a:p>
                      <a:r>
                        <a:rPr lang="en-US" dirty="0" smtClean="0"/>
                        <a:t>Data Reviewed,</a:t>
                      </a:r>
                    </a:p>
                    <a:p>
                      <a:r>
                        <a:rPr lang="en-US" dirty="0" smtClean="0"/>
                        <a:t>Within Study</a:t>
                      </a:r>
                      <a:r>
                        <a:rPr lang="en-US" baseline="0" dirty="0" smtClean="0"/>
                        <a:t> Area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Weight (%)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49075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Single Family Residential</a:t>
                      </a:r>
                      <a:r>
                        <a:rPr lang="en-US" sz="1400" baseline="0" dirty="0" smtClean="0"/>
                        <a:t> Zoning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49075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Multi Family Residential</a:t>
                      </a:r>
                      <a:r>
                        <a:rPr lang="en-US" sz="1400" baseline="0" dirty="0" smtClean="0"/>
                        <a:t> Zoning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4641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Urban Recreation Zoning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4641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Parcel Size &lt; 5 acres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4641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Local Parks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49075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Native Growth Protection Areas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49075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View</a:t>
                      </a:r>
                      <a:r>
                        <a:rPr lang="en-US" sz="1400" baseline="0" dirty="0" smtClean="0"/>
                        <a:t> Corridors (Redmond)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6621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Schools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49075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Native Growth Protection</a:t>
                      </a:r>
                      <a:r>
                        <a:rPr lang="en-US" sz="1400" baseline="0" dirty="0" smtClean="0"/>
                        <a:t> Easement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48120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WSDOT Improvements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23" y="857197"/>
            <a:ext cx="1105130" cy="903364"/>
          </a:xfrm>
          <a:prstGeom prst="rect">
            <a:avLst/>
          </a:prstGeom>
        </p:spPr>
      </p:pic>
      <p:pic>
        <p:nvPicPr>
          <p:cNvPr id="9" name="Picture 8" descr="GeoEngineers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80913" y="6387152"/>
            <a:ext cx="1630019" cy="303591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2115039" y="153412"/>
            <a:ext cx="429846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400" b="0" kern="0" dirty="0" err="1">
                <a:latin typeface="+mn-lt"/>
              </a:rPr>
              <a:t>GeoRoute</a:t>
            </a:r>
            <a:r>
              <a:rPr lang="en-US" sz="2400" b="0" kern="0" dirty="0">
                <a:latin typeface="+mn-lt"/>
              </a:rPr>
              <a:t> Selection Model</a:t>
            </a:r>
          </a:p>
        </p:txBody>
      </p:sp>
    </p:spTree>
    <p:extLst>
      <p:ext uri="{BB962C8B-B14F-4D97-AF65-F5344CB8AC3E}">
        <p14:creationId xmlns:p14="http://schemas.microsoft.com/office/powerpoint/2010/main" val="159901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eoEngineers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0913" y="6387152"/>
            <a:ext cx="1630019" cy="303591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2623041" y="95536"/>
            <a:ext cx="389206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400" b="0" kern="0" dirty="0" err="1">
                <a:latin typeface="+mn-lt"/>
              </a:rPr>
              <a:t>GeoRoute</a:t>
            </a:r>
            <a:r>
              <a:rPr lang="en-US" sz="2400" b="0" kern="0" dirty="0">
                <a:latin typeface="+mn-lt"/>
              </a:rPr>
              <a:t> Selection Model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" y="781336"/>
            <a:ext cx="6079950" cy="2717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923" y="2578963"/>
            <a:ext cx="3991980" cy="32727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001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516" y="1220740"/>
            <a:ext cx="5355697" cy="46175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63" y="1282890"/>
            <a:ext cx="1805737" cy="14760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84" y="4662721"/>
            <a:ext cx="1173707" cy="7475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21" y="3427640"/>
            <a:ext cx="1157845" cy="7895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8906" y="2088187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34%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75232" y="4739518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33%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39391" y="3529526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33%</a:t>
            </a:r>
            <a:endParaRPr lang="en-US" dirty="0"/>
          </a:p>
        </p:txBody>
      </p:sp>
      <p:pic>
        <p:nvPicPr>
          <p:cNvPr id="12" name="Picture 11" descr="GeoEngineers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80913" y="6387152"/>
            <a:ext cx="1630019" cy="303591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403" y="3964606"/>
            <a:ext cx="1658504" cy="10888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2623041" y="95536"/>
            <a:ext cx="389206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400" b="0" kern="0" dirty="0" err="1">
                <a:latin typeface="+mn-lt"/>
              </a:rPr>
              <a:t>GeoRoute</a:t>
            </a:r>
            <a:r>
              <a:rPr lang="en-US" sz="2400" b="0" kern="0" dirty="0">
                <a:latin typeface="+mn-lt"/>
              </a:rPr>
              <a:t> Selection Model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0" y="619890"/>
            <a:ext cx="91440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Combined and weighted avoidance groups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89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780394"/>
            <a:ext cx="91440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Built Environment Criteria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730" y="1340069"/>
            <a:ext cx="6629095" cy="43828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63" y="1282890"/>
            <a:ext cx="1805737" cy="14760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84" y="4662721"/>
            <a:ext cx="1173707" cy="7475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21" y="3427640"/>
            <a:ext cx="1157845" cy="7895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8906" y="2088187"/>
            <a:ext cx="1233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100%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75232" y="4739518"/>
            <a:ext cx="7777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0%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39391" y="3529526"/>
            <a:ext cx="7777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0%</a:t>
            </a:r>
            <a:endParaRPr lang="en-US" dirty="0"/>
          </a:p>
        </p:txBody>
      </p:sp>
      <p:pic>
        <p:nvPicPr>
          <p:cNvPr id="12" name="Picture 11" descr="GeoEngineers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80913" y="6387152"/>
            <a:ext cx="1630019" cy="303591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403" y="3964606"/>
            <a:ext cx="1658504" cy="10888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2623041" y="95536"/>
            <a:ext cx="389206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400" b="0" kern="0" dirty="0" err="1">
                <a:latin typeface="+mn-lt"/>
              </a:rPr>
              <a:t>GeoRoute</a:t>
            </a:r>
            <a:r>
              <a:rPr lang="en-US" sz="2400" b="0" kern="0" dirty="0">
                <a:latin typeface="+mn-lt"/>
              </a:rPr>
              <a:t> Selection Model</a:t>
            </a:r>
          </a:p>
        </p:txBody>
      </p:sp>
    </p:spTree>
    <p:extLst>
      <p:ext uri="{BB962C8B-B14F-4D97-AF65-F5344CB8AC3E}">
        <p14:creationId xmlns:p14="http://schemas.microsoft.com/office/powerpoint/2010/main" val="75275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3014152" y="95536"/>
            <a:ext cx="420577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b="0" kern="0" dirty="0" err="1" smtClean="0">
                <a:latin typeface="+mn-lt"/>
                <a:cs typeface="+mn-cs"/>
              </a:rPr>
              <a:t>GeoRoute</a:t>
            </a:r>
            <a:r>
              <a:rPr lang="en-US" sz="2400" b="0" kern="0" dirty="0" smtClean="0">
                <a:latin typeface="+mn-lt"/>
                <a:cs typeface="+mn-cs"/>
              </a:rPr>
              <a:t> Selection Model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cs typeface="+mn-cs"/>
            </a:endParaRPr>
          </a:p>
        </p:txBody>
      </p:sp>
      <p:pic>
        <p:nvPicPr>
          <p:cNvPr id="11" name="Picture 10" descr="GeoEngineers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0913" y="6387152"/>
            <a:ext cx="1630019" cy="3035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629606"/>
            <a:ext cx="8520545" cy="5619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9795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82870" y="781336"/>
            <a:ext cx="3184634" cy="79741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Model Overview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34" y="957282"/>
            <a:ext cx="8261131" cy="552014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2623041" y="95536"/>
            <a:ext cx="389206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400" b="0" kern="0" dirty="0" err="1">
                <a:latin typeface="+mn-lt"/>
              </a:rPr>
              <a:t>GeoRoute</a:t>
            </a:r>
            <a:r>
              <a:rPr lang="en-US" sz="2400" b="0" kern="0" dirty="0">
                <a:latin typeface="+mn-lt"/>
              </a:rPr>
              <a:t> Selection Model</a:t>
            </a:r>
          </a:p>
        </p:txBody>
      </p:sp>
    </p:spTree>
    <p:extLst>
      <p:ext uri="{BB962C8B-B14F-4D97-AF65-F5344CB8AC3E}">
        <p14:creationId xmlns:p14="http://schemas.microsoft.com/office/powerpoint/2010/main" val="214603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76" y="1286476"/>
            <a:ext cx="5499859" cy="5100676"/>
          </a:xfrm>
          <a:prstGeom prst="rect">
            <a:avLst/>
          </a:prstGeom>
        </p:spPr>
      </p:pic>
      <p:pic>
        <p:nvPicPr>
          <p:cNvPr id="4" name="Picture 3" descr="GeoEngineers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80913" y="6387152"/>
            <a:ext cx="1630019" cy="30359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2623041" y="95536"/>
            <a:ext cx="389206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400" b="0" kern="0" dirty="0" err="1">
                <a:latin typeface="+mn-lt"/>
              </a:rPr>
              <a:t>GeoRoute</a:t>
            </a:r>
            <a:r>
              <a:rPr lang="en-US" sz="2400" b="0" kern="0" dirty="0">
                <a:latin typeface="+mn-lt"/>
              </a:rPr>
              <a:t> Selection Model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435" y="1286476"/>
            <a:ext cx="2876398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4480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492" y="819789"/>
            <a:ext cx="62484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Opportunities Data Layers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911193"/>
              </p:ext>
            </p:extLst>
          </p:nvPr>
        </p:nvGraphicFramePr>
        <p:xfrm>
          <a:off x="567559" y="1857024"/>
          <a:ext cx="7740870" cy="386603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870435"/>
                <a:gridCol w="3870435"/>
              </a:tblGrid>
              <a:tr h="460850">
                <a:tc>
                  <a:txBody>
                    <a:bodyPr/>
                    <a:lstStyle/>
                    <a:p>
                      <a:r>
                        <a:rPr lang="en-US" dirty="0" smtClean="0"/>
                        <a:t>Data Reviewed,</a:t>
                      </a:r>
                    </a:p>
                    <a:p>
                      <a:r>
                        <a:rPr lang="en-US" dirty="0" smtClean="0"/>
                        <a:t>Used</a:t>
                      </a:r>
                      <a:r>
                        <a:rPr lang="en-US" baseline="0" dirty="0" smtClean="0"/>
                        <a:t> for Modeling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 Reviewed,</a:t>
                      </a:r>
                    </a:p>
                    <a:p>
                      <a:r>
                        <a:rPr lang="en-US" dirty="0" smtClean="0"/>
                        <a:t>Not Used</a:t>
                      </a:r>
                      <a:r>
                        <a:rPr lang="en-US" baseline="0" dirty="0" smtClean="0"/>
                        <a:t> for Modeling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460850">
                <a:tc>
                  <a:txBody>
                    <a:bodyPr/>
                    <a:lstStyle/>
                    <a:p>
                      <a:r>
                        <a:rPr lang="en-US" dirty="0" smtClean="0"/>
                        <a:t>Commercial/Industrial Zoning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Open Vegetative Cover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460850">
                <a:tc>
                  <a:txBody>
                    <a:bodyPr/>
                    <a:lstStyle/>
                    <a:p>
                      <a:r>
                        <a:rPr lang="en-US" dirty="0" smtClean="0"/>
                        <a:t>Arterial Street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Community Plan Compatibility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460850">
                <a:tc>
                  <a:txBody>
                    <a:bodyPr/>
                    <a:lstStyle/>
                    <a:p>
                      <a:r>
                        <a:rPr lang="en-US" dirty="0" smtClean="0"/>
                        <a:t>Trails</a:t>
                      </a:r>
                      <a:r>
                        <a:rPr lang="en-US" baseline="0" dirty="0" smtClean="0"/>
                        <a:t> R/W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460850">
                <a:tc>
                  <a:txBody>
                    <a:bodyPr/>
                    <a:lstStyle/>
                    <a:p>
                      <a:r>
                        <a:rPr lang="en-US" dirty="0" smtClean="0"/>
                        <a:t>Railroad R/W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460850">
                <a:tc>
                  <a:txBody>
                    <a:bodyPr/>
                    <a:lstStyle/>
                    <a:p>
                      <a:r>
                        <a:rPr lang="en-US" dirty="0" smtClean="0"/>
                        <a:t>Parcel size &gt; 20 acres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460850">
                <a:tc>
                  <a:txBody>
                    <a:bodyPr/>
                    <a:lstStyle/>
                    <a:p>
                      <a:r>
                        <a:rPr lang="en-US" dirty="0" smtClean="0"/>
                        <a:t>Existing PSE Rights-of-Way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460850">
                <a:tc>
                  <a:txBody>
                    <a:bodyPr/>
                    <a:lstStyle/>
                    <a:p>
                      <a:r>
                        <a:rPr lang="en-US" dirty="0" smtClean="0"/>
                        <a:t>Existing Overhead Distribution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621" y="870765"/>
            <a:ext cx="1417250" cy="1314385"/>
          </a:xfrm>
          <a:prstGeom prst="rect">
            <a:avLst/>
          </a:prstGeom>
        </p:spPr>
      </p:pic>
      <p:pic>
        <p:nvPicPr>
          <p:cNvPr id="8" name="Picture 7" descr="GeoEngineers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80913" y="6387152"/>
            <a:ext cx="1630019" cy="303591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2623041" y="95536"/>
            <a:ext cx="389206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400" b="0" kern="0" dirty="0" err="1">
                <a:latin typeface="+mn-lt"/>
              </a:rPr>
              <a:t>GeoRoute</a:t>
            </a:r>
            <a:r>
              <a:rPr lang="en-US" sz="2400" b="0" kern="0" dirty="0">
                <a:latin typeface="+mn-lt"/>
              </a:rPr>
              <a:t> Selection Model</a:t>
            </a:r>
          </a:p>
        </p:txBody>
      </p:sp>
    </p:spTree>
    <p:extLst>
      <p:ext uri="{BB962C8B-B14F-4D97-AF65-F5344CB8AC3E}">
        <p14:creationId xmlns:p14="http://schemas.microsoft.com/office/powerpoint/2010/main" val="48959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29721" y="749799"/>
            <a:ext cx="6400800" cy="79741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6" y="1450429"/>
            <a:ext cx="6825260" cy="49346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621" y="870765"/>
            <a:ext cx="1417250" cy="1314385"/>
          </a:xfrm>
          <a:prstGeom prst="rect">
            <a:avLst/>
          </a:prstGeom>
        </p:spPr>
      </p:pic>
      <p:pic>
        <p:nvPicPr>
          <p:cNvPr id="8" name="Picture 7" descr="GeoEngineers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80913" y="6387152"/>
            <a:ext cx="1630019" cy="303591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1600201" y="95535"/>
            <a:ext cx="5067300" cy="1323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400" b="0" kern="0" dirty="0" err="1">
                <a:latin typeface="+mn-lt"/>
              </a:rPr>
              <a:t>GeoRoute</a:t>
            </a:r>
            <a:r>
              <a:rPr lang="en-US" sz="2400" b="0" kern="0" dirty="0">
                <a:latin typeface="+mn-lt"/>
              </a:rPr>
              <a:t> Selection </a:t>
            </a:r>
            <a:r>
              <a:rPr lang="en-US" sz="2400" b="0" kern="0" dirty="0" smtClean="0">
                <a:latin typeface="+mn-lt"/>
              </a:rPr>
              <a:t>Model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en-US" sz="2400" b="0" kern="0" dirty="0">
              <a:latin typeface="+mn-lt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400" b="0" kern="0" dirty="0" smtClean="0">
                <a:latin typeface="+mn-lt"/>
              </a:rPr>
              <a:t>Arterial Streets</a:t>
            </a:r>
            <a:endParaRPr lang="en-US" sz="2400" b="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7454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2623040" y="95536"/>
            <a:ext cx="61817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50" y="1481959"/>
            <a:ext cx="7320614" cy="48400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621" y="870765"/>
            <a:ext cx="1417250" cy="1314385"/>
          </a:xfrm>
          <a:prstGeom prst="rect">
            <a:avLst/>
          </a:prstGeom>
        </p:spPr>
      </p:pic>
      <p:pic>
        <p:nvPicPr>
          <p:cNvPr id="8" name="Picture 7" descr="GeoEngineers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80913" y="6387152"/>
            <a:ext cx="1630019" cy="303591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1600201" y="95535"/>
            <a:ext cx="5067300" cy="1323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400" b="0" kern="0" dirty="0" err="1">
                <a:latin typeface="+mn-lt"/>
              </a:rPr>
              <a:t>GeoRoute</a:t>
            </a:r>
            <a:r>
              <a:rPr lang="en-US" sz="2400" b="0" kern="0" dirty="0">
                <a:latin typeface="+mn-lt"/>
              </a:rPr>
              <a:t> Selection </a:t>
            </a:r>
            <a:r>
              <a:rPr lang="en-US" sz="2400" b="0" kern="0" dirty="0" smtClean="0">
                <a:latin typeface="+mn-lt"/>
              </a:rPr>
              <a:t>Model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en-US" sz="2400" b="0" kern="0" dirty="0">
              <a:latin typeface="+mn-lt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400" b="0" kern="0" dirty="0" smtClean="0">
                <a:latin typeface="+mn-lt"/>
              </a:rPr>
              <a:t>Industrial/Commercial Zoning</a:t>
            </a:r>
            <a:endParaRPr lang="en-US" sz="2400" b="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659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82870" y="781336"/>
            <a:ext cx="3184634" cy="79741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Model Overview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34" y="957282"/>
            <a:ext cx="8261131" cy="552014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2623041" y="95536"/>
            <a:ext cx="389206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400" b="0" kern="0" dirty="0" err="1">
                <a:latin typeface="+mn-lt"/>
              </a:rPr>
              <a:t>GeoRoute</a:t>
            </a:r>
            <a:r>
              <a:rPr lang="en-US" sz="2400" b="0" kern="0" dirty="0">
                <a:latin typeface="+mn-lt"/>
              </a:rPr>
              <a:t> Selection Model</a:t>
            </a:r>
          </a:p>
        </p:txBody>
      </p:sp>
    </p:spTree>
    <p:extLst>
      <p:ext uri="{BB962C8B-B14F-4D97-AF65-F5344CB8AC3E}">
        <p14:creationId xmlns:p14="http://schemas.microsoft.com/office/powerpoint/2010/main" val="368758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47" y="4630581"/>
            <a:ext cx="5604022" cy="16559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468888342"/>
              </p:ext>
            </p:extLst>
          </p:nvPr>
        </p:nvGraphicFramePr>
        <p:xfrm>
          <a:off x="634628" y="192062"/>
          <a:ext cx="7074089" cy="3645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349" y="608738"/>
            <a:ext cx="2067002" cy="23664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016" y="799384"/>
            <a:ext cx="2346048" cy="217577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69699" y="3401492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%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72878" y="3401492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%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" name="Picture 8" descr="GeoEngineersLogo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080913" y="6387152"/>
            <a:ext cx="1630019" cy="303591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2623041" y="95536"/>
            <a:ext cx="389206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400" b="0" kern="0" dirty="0" err="1">
                <a:latin typeface="+mn-lt"/>
              </a:rPr>
              <a:t>GeoRoute</a:t>
            </a:r>
            <a:r>
              <a:rPr lang="en-US" sz="2400" b="0" kern="0" dirty="0">
                <a:latin typeface="+mn-lt"/>
              </a:rPr>
              <a:t> Selection Model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844" y="3986267"/>
            <a:ext cx="2625587" cy="21586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1437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eoEngineers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0913" y="6387152"/>
            <a:ext cx="1630019" cy="303591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2623041" y="95536"/>
            <a:ext cx="389206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400" b="0" kern="0" dirty="0" err="1">
                <a:latin typeface="+mn-lt"/>
              </a:rPr>
              <a:t>GeoRoute</a:t>
            </a:r>
            <a:r>
              <a:rPr lang="en-US" sz="2400" b="0" kern="0" dirty="0">
                <a:latin typeface="+mn-lt"/>
              </a:rPr>
              <a:t> Selection </a:t>
            </a:r>
            <a:r>
              <a:rPr lang="en-US" sz="2400" b="0" kern="0" dirty="0" smtClean="0">
                <a:latin typeface="+mn-lt"/>
              </a:rPr>
              <a:t>Model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en-US" sz="2400" b="0" kern="0" dirty="0">
              <a:latin typeface="+mn-lt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400" b="0" kern="0" dirty="0" smtClean="0">
                <a:latin typeface="+mn-lt"/>
              </a:rPr>
              <a:t>Least Cost Path Model</a:t>
            </a:r>
            <a:endParaRPr lang="en-US" sz="2400" b="0" kern="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1843510"/>
            <a:ext cx="7531100" cy="32183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4180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eoEngineers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0913" y="6387152"/>
            <a:ext cx="1630019" cy="303591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2623041" y="95536"/>
            <a:ext cx="389206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400" b="0" kern="0" dirty="0" err="1">
                <a:latin typeface="+mn-lt"/>
              </a:rPr>
              <a:t>GeoRoute</a:t>
            </a:r>
            <a:r>
              <a:rPr lang="en-US" sz="2400" b="0" kern="0" dirty="0">
                <a:latin typeface="+mn-lt"/>
              </a:rPr>
              <a:t> Selection </a:t>
            </a:r>
            <a:r>
              <a:rPr lang="en-US" sz="2400" b="0" kern="0" dirty="0" smtClean="0">
                <a:latin typeface="+mn-lt"/>
              </a:rPr>
              <a:t>Model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en-US" sz="2400" b="0" kern="0" dirty="0">
              <a:latin typeface="+mn-lt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400" b="0" kern="0" dirty="0" smtClean="0">
                <a:latin typeface="+mn-lt"/>
              </a:rPr>
              <a:t>Full Model</a:t>
            </a:r>
            <a:endParaRPr lang="en-US" sz="2400" b="0" kern="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21" y="692211"/>
            <a:ext cx="8089900" cy="5202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0042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3014152" y="95536"/>
            <a:ext cx="420577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b="0" kern="0" dirty="0" err="1" smtClean="0">
                <a:latin typeface="+mn-lt"/>
                <a:cs typeface="+mn-cs"/>
              </a:rPr>
              <a:t>GeoRoute</a:t>
            </a:r>
            <a:r>
              <a:rPr lang="en-US" sz="2400" b="0" kern="0" dirty="0" smtClean="0">
                <a:latin typeface="+mn-lt"/>
                <a:cs typeface="+mn-cs"/>
              </a:rPr>
              <a:t> Selection Model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cs typeface="+mn-cs"/>
            </a:endParaRPr>
          </a:p>
        </p:txBody>
      </p:sp>
      <p:pic>
        <p:nvPicPr>
          <p:cNvPr id="11" name="Picture 10" descr="GeoEngineers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0913" y="6387152"/>
            <a:ext cx="1630019" cy="303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64803" y="1710516"/>
            <a:ext cx="8229600" cy="325518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Alternatives can be created by adjusting weights of avoidance </a:t>
            </a:r>
            <a:r>
              <a:rPr lang="en-US" dirty="0" err="1" smtClean="0"/>
              <a:t>rasters</a:t>
            </a:r>
            <a:endParaRPr lang="en-US" dirty="0" smtClean="0"/>
          </a:p>
          <a:p>
            <a:pPr lvl="1"/>
            <a:r>
              <a:rPr lang="en-US" dirty="0" smtClean="0"/>
              <a:t>Built = 50%, Nat </a:t>
            </a:r>
            <a:r>
              <a:rPr lang="en-US" dirty="0" err="1" smtClean="0"/>
              <a:t>Env</a:t>
            </a:r>
            <a:r>
              <a:rPr lang="en-US" dirty="0" smtClean="0"/>
              <a:t> = 30%, Engineering = 20%</a:t>
            </a:r>
          </a:p>
          <a:p>
            <a:pPr lvl="1"/>
            <a:r>
              <a:rPr lang="en-US" dirty="0" smtClean="0"/>
              <a:t>Built = 20%, </a:t>
            </a:r>
            <a:r>
              <a:rPr lang="en-US" dirty="0"/>
              <a:t>N</a:t>
            </a:r>
            <a:r>
              <a:rPr lang="en-US" dirty="0" smtClean="0"/>
              <a:t>at </a:t>
            </a:r>
            <a:r>
              <a:rPr lang="en-US" dirty="0" err="1" smtClean="0"/>
              <a:t>Env</a:t>
            </a:r>
            <a:r>
              <a:rPr lang="en-US" dirty="0" smtClean="0"/>
              <a:t> = 70%, Engineering = 10%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Or by adjusting combined avoidance and opportunities</a:t>
            </a:r>
          </a:p>
          <a:p>
            <a:pPr lvl="1"/>
            <a:r>
              <a:rPr lang="en-US" dirty="0" smtClean="0"/>
              <a:t>Avoidance = 50%, Opportunities = 50%</a:t>
            </a:r>
          </a:p>
          <a:p>
            <a:pPr lvl="1"/>
            <a:r>
              <a:rPr lang="en-US" dirty="0" smtClean="0"/>
              <a:t>Avoidance = 80%, Opportunities = 20%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Route Examples</a:t>
            </a:r>
          </a:p>
          <a:p>
            <a:pPr lvl="1"/>
            <a:endParaRPr lang="en-US" dirty="0" smtClean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25669" y="779124"/>
            <a:ext cx="8229600" cy="63404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Alternate Routes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0529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3014152" y="95536"/>
            <a:ext cx="420577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b="0" kern="0" dirty="0" err="1" smtClean="0">
                <a:latin typeface="+mn-lt"/>
                <a:cs typeface="+mn-cs"/>
              </a:rPr>
              <a:t>GeoRoute</a:t>
            </a:r>
            <a:r>
              <a:rPr lang="en-US" sz="2400" b="0" kern="0" dirty="0" smtClean="0">
                <a:latin typeface="+mn-lt"/>
                <a:cs typeface="+mn-cs"/>
              </a:rPr>
              <a:t> Selection Model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cs typeface="+mn-cs"/>
            </a:endParaRPr>
          </a:p>
        </p:txBody>
      </p:sp>
      <p:pic>
        <p:nvPicPr>
          <p:cNvPr id="11" name="Picture 10" descr="GeoEngineers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0913" y="6387152"/>
            <a:ext cx="1630019" cy="303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12848" y="1378006"/>
            <a:ext cx="3566870" cy="3308293"/>
          </a:xfrm>
        </p:spPr>
        <p:txBody>
          <a:bodyPr>
            <a:normAutofit/>
          </a:bodyPr>
          <a:lstStyle/>
          <a:p>
            <a:r>
              <a:rPr lang="en-US" dirty="0" smtClean="0"/>
              <a:t>Help determine preferred route between substations – need alternatives</a:t>
            </a:r>
          </a:p>
          <a:p>
            <a:r>
              <a:rPr lang="en-US" dirty="0" smtClean="0"/>
              <a:t>Demonstrate and defend route selection process in public meetings</a:t>
            </a:r>
          </a:p>
          <a:p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25669" y="779124"/>
            <a:ext cx="8229600" cy="63404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PSE Needs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814" y="1041109"/>
            <a:ext cx="4277213" cy="3800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438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3014152" y="95536"/>
            <a:ext cx="420577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b="0" kern="0" dirty="0" err="1" smtClean="0">
                <a:latin typeface="+mn-lt"/>
                <a:cs typeface="+mn-cs"/>
              </a:rPr>
              <a:t>GeoRoute</a:t>
            </a:r>
            <a:r>
              <a:rPr lang="en-US" sz="2400" b="0" kern="0" dirty="0" smtClean="0">
                <a:latin typeface="+mn-lt"/>
                <a:cs typeface="+mn-cs"/>
              </a:rPr>
              <a:t> Selection Model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cs typeface="+mn-cs"/>
            </a:endParaRPr>
          </a:p>
        </p:txBody>
      </p:sp>
      <p:pic>
        <p:nvPicPr>
          <p:cNvPr id="11" name="Picture 10" descr="GeoEngineers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0913" y="6387152"/>
            <a:ext cx="1630019" cy="303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64803" y="1710516"/>
            <a:ext cx="8229600" cy="270908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Model works but has lots of moving parts and can be confusing to an audience</a:t>
            </a:r>
          </a:p>
          <a:p>
            <a:r>
              <a:rPr lang="en-US" dirty="0" smtClean="0"/>
              <a:t>Need to simplify interface </a:t>
            </a:r>
          </a:p>
          <a:p>
            <a:endParaRPr lang="en-US" dirty="0"/>
          </a:p>
          <a:p>
            <a:r>
              <a:rPr lang="en-US" dirty="0" smtClean="0"/>
              <a:t>Solution</a:t>
            </a:r>
          </a:p>
          <a:p>
            <a:pPr lvl="1"/>
            <a:r>
              <a:rPr lang="en-US" dirty="0" smtClean="0"/>
              <a:t>Export model to Python</a:t>
            </a:r>
          </a:p>
          <a:p>
            <a:pPr lvl="1"/>
            <a:r>
              <a:rPr lang="en-US" dirty="0" smtClean="0"/>
              <a:t>Develop </a:t>
            </a:r>
            <a:r>
              <a:rPr lang="en-US" dirty="0" err="1" smtClean="0"/>
              <a:t>ArcMap</a:t>
            </a:r>
            <a:r>
              <a:rPr lang="en-US" dirty="0" smtClean="0"/>
              <a:t> extension using C#</a:t>
            </a:r>
          </a:p>
          <a:p>
            <a:pPr lvl="1"/>
            <a:r>
              <a:rPr lang="en-US" dirty="0" smtClean="0"/>
              <a:t>Extension hooks in to Python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25669" y="779124"/>
            <a:ext cx="8229600" cy="63404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Public Involvement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568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3014152" y="95536"/>
            <a:ext cx="420577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b="0" kern="0" dirty="0" err="1" smtClean="0">
                <a:latin typeface="+mn-lt"/>
                <a:cs typeface="+mn-cs"/>
              </a:rPr>
              <a:t>GeoRoute</a:t>
            </a:r>
            <a:r>
              <a:rPr lang="en-US" sz="2400" b="0" kern="0" dirty="0" smtClean="0">
                <a:latin typeface="+mn-lt"/>
                <a:cs typeface="+mn-cs"/>
              </a:rPr>
              <a:t> Selection Model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cs typeface="+mn-cs"/>
            </a:endParaRPr>
          </a:p>
        </p:txBody>
      </p:sp>
      <p:pic>
        <p:nvPicPr>
          <p:cNvPr id="11" name="Picture 10" descr="GeoEngineers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0913" y="6387152"/>
            <a:ext cx="1630019" cy="303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64803" y="1710516"/>
            <a:ext cx="8229600" cy="2709084"/>
          </a:xfrm>
        </p:spPr>
        <p:txBody>
          <a:bodyPr>
            <a:normAutofit/>
          </a:bodyPr>
          <a:lstStyle/>
          <a:p>
            <a:r>
              <a:rPr lang="en-US" dirty="0" smtClean="0"/>
              <a:t>Model allows PSE to easily compare alternate routes</a:t>
            </a:r>
          </a:p>
          <a:p>
            <a:r>
              <a:rPr lang="en-US" dirty="0" smtClean="0"/>
              <a:t>Model is transparent and reproducible</a:t>
            </a:r>
          </a:p>
          <a:p>
            <a:r>
              <a:rPr lang="en-US" dirty="0" smtClean="0"/>
              <a:t>Data is from authoritative sources and defensible</a:t>
            </a:r>
          </a:p>
          <a:p>
            <a:r>
              <a:rPr lang="en-US" dirty="0" smtClean="0"/>
              <a:t>Solution allows for public input and allows public to see the results immediately</a:t>
            </a:r>
          </a:p>
          <a:p>
            <a:endParaRPr lang="en-US" dirty="0" smtClean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25669" y="779124"/>
            <a:ext cx="8229600" cy="63404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Conclusion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6157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3014152" y="95536"/>
            <a:ext cx="420577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b="0" kern="0" dirty="0" err="1" smtClean="0">
                <a:latin typeface="+mn-lt"/>
                <a:cs typeface="+mn-cs"/>
              </a:rPr>
              <a:t>GeoRoute</a:t>
            </a:r>
            <a:r>
              <a:rPr lang="en-US" sz="2400" b="0" kern="0" dirty="0" smtClean="0">
                <a:latin typeface="+mn-lt"/>
                <a:cs typeface="+mn-cs"/>
              </a:rPr>
              <a:t> Selection Model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cs typeface="+mn-cs"/>
            </a:endParaRPr>
          </a:p>
        </p:txBody>
      </p:sp>
      <p:pic>
        <p:nvPicPr>
          <p:cNvPr id="11" name="Picture 10" descr="GeoEngineers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0913" y="6387152"/>
            <a:ext cx="1630019" cy="303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14152" y="2696824"/>
            <a:ext cx="2588483" cy="63404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Questions?</a:t>
            </a:r>
            <a:endParaRPr lang="en-US" sz="36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15534" y="5621482"/>
            <a:ext cx="2912130" cy="90918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 smtClean="0"/>
              <a:t>Gene </a:t>
            </a:r>
            <a:r>
              <a:rPr lang="en-US" sz="3600" dirty="0" err="1" smtClean="0"/>
              <a:t>Lohrmeyer</a:t>
            </a:r>
            <a:endParaRPr lang="en-US" sz="3600" dirty="0" smtClean="0"/>
          </a:p>
          <a:p>
            <a:r>
              <a:rPr lang="en-US" sz="3600" dirty="0" smtClean="0"/>
              <a:t>GeoEngineers</a:t>
            </a:r>
          </a:p>
          <a:p>
            <a:r>
              <a:rPr lang="en-US" sz="3600" dirty="0" smtClean="0">
                <a:hlinkClick r:id="rId4"/>
              </a:rPr>
              <a:t>glohrmeyer@geoengineers.com</a:t>
            </a:r>
            <a:endParaRPr lang="en-US" sz="3600" dirty="0" smtClean="0"/>
          </a:p>
          <a:p>
            <a:r>
              <a:rPr lang="en-US" sz="3600" dirty="0" smtClean="0"/>
              <a:t>425-861-6000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9232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3014152" y="95536"/>
            <a:ext cx="420577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b="0" kern="0" dirty="0" err="1" smtClean="0">
                <a:latin typeface="+mn-lt"/>
                <a:cs typeface="+mn-cs"/>
              </a:rPr>
              <a:t>GeoRoute</a:t>
            </a:r>
            <a:r>
              <a:rPr lang="en-US" sz="2400" b="0" kern="0" dirty="0" smtClean="0">
                <a:latin typeface="+mn-lt"/>
                <a:cs typeface="+mn-cs"/>
              </a:rPr>
              <a:t> Selection Model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cs typeface="+mn-cs"/>
            </a:endParaRPr>
          </a:p>
        </p:txBody>
      </p:sp>
      <p:pic>
        <p:nvPicPr>
          <p:cNvPr id="11" name="Picture 10" descr="GeoEngineers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0913" y="6387152"/>
            <a:ext cx="1630019" cy="303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51231" y="1585825"/>
            <a:ext cx="3693979" cy="291690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Multiple competing values</a:t>
            </a:r>
          </a:p>
          <a:p>
            <a:pPr lvl="1"/>
            <a:r>
              <a:rPr lang="en-US" dirty="0" smtClean="0"/>
              <a:t>Engineering</a:t>
            </a:r>
          </a:p>
          <a:p>
            <a:pPr lvl="1"/>
            <a:r>
              <a:rPr lang="en-US" dirty="0" smtClean="0"/>
              <a:t>Community</a:t>
            </a:r>
          </a:p>
          <a:p>
            <a:pPr lvl="1"/>
            <a:r>
              <a:rPr lang="en-US" dirty="0" smtClean="0"/>
              <a:t>Environment</a:t>
            </a:r>
          </a:p>
          <a:p>
            <a:endParaRPr lang="en-US" dirty="0" smtClean="0"/>
          </a:p>
          <a:p>
            <a:r>
              <a:rPr lang="en-US" dirty="0" smtClean="0"/>
              <a:t>Other non-GIS efforts by PSE resulted in no consensus</a:t>
            </a:r>
          </a:p>
          <a:p>
            <a:pPr lvl="1"/>
            <a:r>
              <a:rPr lang="en-US" dirty="0" smtClean="0"/>
              <a:t>Professional </a:t>
            </a:r>
            <a:r>
              <a:rPr lang="en-US" dirty="0" err="1" smtClean="0"/>
              <a:t>Judgement</a:t>
            </a:r>
            <a:endParaRPr lang="en-US" dirty="0" smtClean="0"/>
          </a:p>
          <a:p>
            <a:pPr lvl="1"/>
            <a:r>
              <a:rPr lang="en-US" dirty="0" err="1" smtClean="0"/>
              <a:t>Criterium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84106" y="781336"/>
            <a:ext cx="1598335" cy="63404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Issues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387" y="781336"/>
            <a:ext cx="4277213" cy="3800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1698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3014152" y="95536"/>
            <a:ext cx="420577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b="0" kern="0" dirty="0" err="1" smtClean="0">
                <a:latin typeface="+mn-lt"/>
                <a:cs typeface="+mn-cs"/>
              </a:rPr>
              <a:t>GeoRoute</a:t>
            </a:r>
            <a:r>
              <a:rPr lang="en-US" sz="2400" b="0" kern="0" dirty="0" smtClean="0">
                <a:latin typeface="+mn-lt"/>
                <a:cs typeface="+mn-cs"/>
              </a:rPr>
              <a:t> Selection Model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cs typeface="+mn-cs"/>
            </a:endParaRPr>
          </a:p>
        </p:txBody>
      </p:sp>
      <p:pic>
        <p:nvPicPr>
          <p:cNvPr id="11" name="Picture 10" descr="GeoEngineers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0913" y="6387152"/>
            <a:ext cx="1630019" cy="303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63237" y="2064328"/>
            <a:ext cx="8631382" cy="1219201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How would you help PSE with this problem?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4963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3014152" y="95536"/>
            <a:ext cx="420577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b="0" kern="0" dirty="0" err="1" smtClean="0">
                <a:latin typeface="+mn-lt"/>
                <a:cs typeface="+mn-cs"/>
              </a:rPr>
              <a:t>GeoRoute</a:t>
            </a:r>
            <a:r>
              <a:rPr lang="en-US" sz="2400" b="0" kern="0" dirty="0" smtClean="0">
                <a:latin typeface="+mn-lt"/>
                <a:cs typeface="+mn-cs"/>
              </a:rPr>
              <a:t> Selection Model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cs typeface="+mn-cs"/>
            </a:endParaRPr>
          </a:p>
        </p:txBody>
      </p:sp>
      <p:pic>
        <p:nvPicPr>
          <p:cNvPr id="11" name="Picture 10" descr="GeoEngineers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0913" y="6387152"/>
            <a:ext cx="1630019" cy="303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18261" y="1530406"/>
            <a:ext cx="3594579" cy="2695229"/>
          </a:xfrm>
        </p:spPr>
        <p:txBody>
          <a:bodyPr>
            <a:normAutofit/>
          </a:bodyPr>
          <a:lstStyle/>
          <a:p>
            <a:r>
              <a:rPr lang="en-US" dirty="0" smtClean="0"/>
              <a:t>Develop a </a:t>
            </a:r>
            <a:r>
              <a:rPr lang="en-US" dirty="0" err="1" smtClean="0"/>
              <a:t>geoprocessing</a:t>
            </a:r>
            <a:r>
              <a:rPr lang="en-US" dirty="0" smtClean="0"/>
              <a:t> model</a:t>
            </a:r>
          </a:p>
          <a:p>
            <a:pPr lvl="1"/>
            <a:r>
              <a:rPr lang="en-US" dirty="0" smtClean="0"/>
              <a:t>Combine datasets using weighted overlay tool </a:t>
            </a:r>
          </a:p>
          <a:p>
            <a:pPr lvl="1"/>
            <a:r>
              <a:rPr lang="en-US" dirty="0" smtClean="0"/>
              <a:t>Least cost path analysis using distance tools</a:t>
            </a:r>
          </a:p>
          <a:p>
            <a:pPr lvl="2"/>
            <a:r>
              <a:rPr lang="en-US" dirty="0" smtClean="0"/>
              <a:t>Accumulated Cost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25669" y="779124"/>
            <a:ext cx="8229600" cy="6340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 smtClean="0"/>
              <a:t>GeoEngineers Solution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380" y="1747270"/>
            <a:ext cx="2219552" cy="39901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840" y="1747270"/>
            <a:ext cx="2208395" cy="2880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4396154" y="4278923"/>
            <a:ext cx="1242646" cy="1992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611815" y="2250831"/>
            <a:ext cx="1840523" cy="18053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3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3014152" y="95536"/>
            <a:ext cx="420577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b="0" kern="0" dirty="0" err="1" smtClean="0">
                <a:latin typeface="+mn-lt"/>
                <a:cs typeface="+mn-cs"/>
              </a:rPr>
              <a:t>GeoRoute</a:t>
            </a:r>
            <a:r>
              <a:rPr lang="en-US" sz="2400" b="0" kern="0" dirty="0" smtClean="0">
                <a:latin typeface="+mn-lt"/>
                <a:cs typeface="+mn-cs"/>
              </a:rPr>
              <a:t> Selection Model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cs typeface="+mn-cs"/>
            </a:endParaRPr>
          </a:p>
        </p:txBody>
      </p:sp>
      <p:pic>
        <p:nvPicPr>
          <p:cNvPr id="11" name="Picture 10" descr="GeoEngineers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0913" y="6387152"/>
            <a:ext cx="1630019" cy="303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44737" y="1605008"/>
            <a:ext cx="4974705" cy="3002161"/>
          </a:xfrm>
        </p:spPr>
        <p:txBody>
          <a:bodyPr>
            <a:normAutofit/>
          </a:bodyPr>
          <a:lstStyle/>
          <a:p>
            <a:r>
              <a:rPr lang="en-US" dirty="0" smtClean="0"/>
              <a:t>Allows you to automate GIS tasks and perform spatial analysis and modeling</a:t>
            </a:r>
          </a:p>
          <a:p>
            <a:r>
              <a:rPr lang="en-US" dirty="0" smtClean="0"/>
              <a:t>Everything in the toolbox can be used in a </a:t>
            </a:r>
            <a:r>
              <a:rPr lang="en-US" dirty="0" err="1" smtClean="0"/>
              <a:t>geoprocessing</a:t>
            </a:r>
            <a:r>
              <a:rPr lang="en-US" dirty="0" smtClean="0"/>
              <a:t> model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25669" y="779124"/>
            <a:ext cx="8229600" cy="63404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What is </a:t>
            </a:r>
            <a:r>
              <a:rPr lang="en-US" sz="3600" dirty="0" err="1" smtClean="0"/>
              <a:t>Geoprocessing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450" y="1184031"/>
            <a:ext cx="2828925" cy="411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1366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3014152" y="95536"/>
            <a:ext cx="420577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b="0" kern="0" dirty="0" err="1" smtClean="0">
                <a:latin typeface="+mn-lt"/>
                <a:cs typeface="+mn-cs"/>
              </a:rPr>
              <a:t>GeoRoute</a:t>
            </a:r>
            <a:r>
              <a:rPr lang="en-US" sz="2400" b="0" kern="0" dirty="0" smtClean="0">
                <a:latin typeface="+mn-lt"/>
                <a:cs typeface="+mn-cs"/>
              </a:rPr>
              <a:t> Selection Model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cs typeface="+mn-cs"/>
            </a:endParaRPr>
          </a:p>
        </p:txBody>
      </p:sp>
      <p:pic>
        <p:nvPicPr>
          <p:cNvPr id="11" name="Picture 10" descr="GeoEngineers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0913" y="6387152"/>
            <a:ext cx="1630019" cy="303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25669" y="779124"/>
            <a:ext cx="5095900" cy="634040"/>
          </a:xfrm>
        </p:spPr>
        <p:txBody>
          <a:bodyPr>
            <a:normAutofit fontScale="90000"/>
          </a:bodyPr>
          <a:lstStyle/>
          <a:p>
            <a:r>
              <a:rPr lang="en-US" sz="3600" dirty="0" err="1" smtClean="0"/>
              <a:t>Geoprocessing</a:t>
            </a:r>
            <a:r>
              <a:rPr lang="en-US" sz="3600" dirty="0" smtClean="0"/>
              <a:t> Example</a:t>
            </a:r>
            <a:endParaRPr lang="en-US" sz="36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18261" y="1402273"/>
            <a:ext cx="7477661" cy="1247963"/>
          </a:xfrm>
        </p:spPr>
        <p:txBody>
          <a:bodyPr>
            <a:normAutofit/>
          </a:bodyPr>
          <a:lstStyle/>
          <a:p>
            <a:r>
              <a:rPr lang="en-US" dirty="0" smtClean="0"/>
              <a:t>20 datasets from various sources</a:t>
            </a:r>
          </a:p>
          <a:p>
            <a:r>
              <a:rPr lang="en-US" dirty="0" err="1" smtClean="0"/>
              <a:t>Reproject</a:t>
            </a:r>
            <a:r>
              <a:rPr lang="en-US" dirty="0" smtClean="0"/>
              <a:t> and clip each dataset to a project boundary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575" y="2650236"/>
            <a:ext cx="3091754" cy="23484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064" y="5252467"/>
            <a:ext cx="4705350" cy="1438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74" y="2650236"/>
            <a:ext cx="3151167" cy="24338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2464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PSE_Powerpoint_Template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Date_x0020_Published xmlns="d29e0641-3ae7-42cf-9821-20d64d50dac0">2011-10-14T07:00:00+00:00</Date_x0020_Published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DD37562B748F40B77A7463A57F26EE" ma:contentTypeVersion="1" ma:contentTypeDescription="Create a new document." ma:contentTypeScope="" ma:versionID="388897b4ebc6a2131955b0f5eca116e6">
  <xsd:schema xmlns:xsd="http://www.w3.org/2001/XMLSchema" xmlns:p="http://schemas.microsoft.com/office/2006/metadata/properties" xmlns:ns2="d29e0641-3ae7-42cf-9821-20d64d50dac0" targetNamespace="http://schemas.microsoft.com/office/2006/metadata/properties" ma:root="true" ma:fieldsID="97583c4e62f93ec6df3b094b96ff2cea" ns2:_="">
    <xsd:import namespace="d29e0641-3ae7-42cf-9821-20d64d50dac0"/>
    <xsd:element name="properties">
      <xsd:complexType>
        <xsd:sequence>
          <xsd:element name="documentManagement">
            <xsd:complexType>
              <xsd:all>
                <xsd:element ref="ns2:Date_x0020_Published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d29e0641-3ae7-42cf-9821-20d64d50dac0" elementFormDefault="qualified">
    <xsd:import namespace="http://schemas.microsoft.com/office/2006/documentManagement/types"/>
    <xsd:element name="Date_x0020_Published" ma:index="8" ma:displayName="Date Published" ma:format="DateOnly" ma:internalName="Date_x0020_Published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71F93049-3AA0-4B65-9564-A6832291EB9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A29E724-F91A-468F-9A35-254571FAF434}">
  <ds:schemaRefs>
    <ds:schemaRef ds:uri="d29e0641-3ae7-42cf-9821-20d64d50dac0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0F389DD-258A-4860-86D4-0C85DFA030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9e0641-3ae7-42cf-9821-20d64d50dac0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8407</TotalTime>
  <Words>836</Words>
  <Application>Microsoft Office PowerPoint</Application>
  <PresentationFormat>On-screen Show (4:3)</PresentationFormat>
  <Paragraphs>254</Paragraphs>
  <Slides>42</Slides>
  <Notes>42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PSE_Powerpoint_Template</vt:lpstr>
      <vt:lpstr>Elemental</vt:lpstr>
      <vt:lpstr>Sammamish-Juanita 115 kV Project Route Siting Project  November 2012</vt:lpstr>
      <vt:lpstr>PowerPoint Presentation</vt:lpstr>
      <vt:lpstr>PowerPoint Presentation</vt:lpstr>
      <vt:lpstr>PSE Needs</vt:lpstr>
      <vt:lpstr>Issues</vt:lpstr>
      <vt:lpstr>How would you help PSE with this problem?</vt:lpstr>
      <vt:lpstr>PowerPoint Presentation</vt:lpstr>
      <vt:lpstr>What is Geoprocessing?</vt:lpstr>
      <vt:lpstr>Geoprocessing Example</vt:lpstr>
      <vt:lpstr>Weighted Overlay Tool</vt:lpstr>
      <vt:lpstr>GeoRoute Tasks</vt:lpstr>
      <vt:lpstr>     Model Overview     </vt:lpstr>
      <vt:lpstr>PowerPoint Presentation</vt:lpstr>
      <vt:lpstr>PowerPoint Presentation</vt:lpstr>
      <vt:lpstr>PowerPoint Presentation</vt:lpstr>
      <vt:lpstr>          </vt:lpstr>
      <vt:lpstr>          </vt:lpstr>
      <vt:lpstr>PowerPoint Presentation</vt:lpstr>
      <vt:lpstr>PowerPoint Presentation</vt:lpstr>
      <vt:lpstr>     Wetlands     </vt:lpstr>
      <vt:lpstr>          </vt:lpstr>
      <vt:lpstr>PowerPoint Presentation</vt:lpstr>
      <vt:lpstr>PowerPoint Presentation</vt:lpstr>
      <vt:lpstr>PowerPoint Presentation</vt:lpstr>
      <vt:lpstr>        </vt:lpstr>
      <vt:lpstr>PowerPoint Presentation</vt:lpstr>
      <vt:lpstr>PowerPoint Presentation</vt:lpstr>
      <vt:lpstr>PowerPoint Presentation</vt:lpstr>
      <vt:lpstr>PowerPoint Presentation</vt:lpstr>
      <vt:lpstr>     Model Overview     </vt:lpstr>
      <vt:lpstr>PowerPoint Presentation</vt:lpstr>
      <vt:lpstr>PowerPoint Presentation</vt:lpstr>
      <vt:lpstr>      </vt:lpstr>
      <vt:lpstr>PowerPoint Presentation</vt:lpstr>
      <vt:lpstr>     Model Overview     </vt:lpstr>
      <vt:lpstr>PowerPoint Presentation</vt:lpstr>
      <vt:lpstr>PowerPoint Presentation</vt:lpstr>
      <vt:lpstr>PowerPoint Presentation</vt:lpstr>
      <vt:lpstr>Alternate Routes</vt:lpstr>
      <vt:lpstr>Public Involvement</vt:lpstr>
      <vt:lpstr>Conclusion</vt:lpstr>
      <vt:lpstr>Questions?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2011 Power Point Template Subtitle area</dc:title>
  <dc:creator>Milepost</dc:creator>
  <cp:lastModifiedBy>Gene Lohrmeyer</cp:lastModifiedBy>
  <cp:revision>702</cp:revision>
  <dcterms:created xsi:type="dcterms:W3CDTF">2011-01-24T17:48:49Z</dcterms:created>
  <dcterms:modified xsi:type="dcterms:W3CDTF">2012-11-13T20:58:51Z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0x01010026DD37562B748F40B77A7463A57F26EE</vt:lpwstr>
  </property>
</Properties>
</file>